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8" r:id="rId4"/>
    <p:sldId id="261" r:id="rId5"/>
    <p:sldId id="269" r:id="rId6"/>
    <p:sldId id="271" r:id="rId7"/>
    <p:sldId id="270" r:id="rId8"/>
    <p:sldId id="272" r:id="rId9"/>
    <p:sldId id="273" r:id="rId10"/>
    <p:sldId id="263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valen\OneDrive\Desktop\UNI\magistrale\2_anno\agile%20data%20science\project\ph_product_sprint_backlog_0.03.xls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valen\OneDrive\Desktop\UNI\magistrale\2_anno\agile%20data%20science\project\ph_product_sprint_backlog_0.03.xl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5834837482557326"/>
          <c:y val="0.10577346745368002"/>
          <c:w val="0.83802832215380318"/>
          <c:h val="0.79810889078685832"/>
        </c:manualLayout>
      </c:layout>
      <c:barChart>
        <c:barDir val="col"/>
        <c:grouping val="clustered"/>
        <c:varyColors val="0"/>
        <c:ser>
          <c:idx val="0"/>
          <c:order val="0"/>
          <c:tx>
            <c:v>Daily Progress</c:v>
          </c:tx>
          <c:spPr>
            <a:solidFill>
              <a:srgbClr val="9999FF"/>
            </a:solidFill>
            <a:ln w="12700">
              <a:solidFill>
                <a:srgbClr val="000000"/>
              </a:solidFill>
              <a:prstDash val="solid"/>
            </a:ln>
          </c:spPr>
          <c:invertIfNegative val="0"/>
          <c:val>
            <c:numRef>
              <c:f>'Sp3'!$F$10:$AD$10</c:f>
              <c:numCache>
                <c:formatCode>General</c:formatCode>
                <c:ptCount val="25"/>
                <c:pt idx="0">
                  <c:v>49</c:v>
                </c:pt>
                <c:pt idx="1">
                  <c:v>35</c:v>
                </c:pt>
                <c:pt idx="2">
                  <c:v>27</c:v>
                </c:pt>
                <c:pt idx="3">
                  <c:v>29</c:v>
                </c:pt>
                <c:pt idx="4">
                  <c:v>20</c:v>
                </c:pt>
                <c:pt idx="5">
                  <c:v>12</c:v>
                </c:pt>
                <c:pt idx="6">
                  <c:v>8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642-4E65-B0DD-AB1FC3BAA1B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88537375"/>
        <c:axId val="1"/>
      </c:barChart>
      <c:lineChart>
        <c:grouping val="standard"/>
        <c:varyColors val="0"/>
        <c:ser>
          <c:idx val="1"/>
          <c:order val="1"/>
          <c:tx>
            <c:v>Ideal Progress</c:v>
          </c:tx>
          <c:spPr>
            <a:ln w="12700">
              <a:solidFill>
                <a:srgbClr val="969696"/>
              </a:solidFill>
              <a:prstDash val="solid"/>
            </a:ln>
          </c:spPr>
          <c:marker>
            <c:symbol val="none"/>
          </c:marker>
          <c:val>
            <c:numRef>
              <c:f>'Sp3'!$F$11:$AD$11</c:f>
              <c:numCache>
                <c:formatCode>General</c:formatCode>
                <c:ptCount val="25"/>
                <c:pt idx="0">
                  <c:v>49</c:v>
                </c:pt>
                <c:pt idx="1">
                  <c:v>42</c:v>
                </c:pt>
                <c:pt idx="2">
                  <c:v>35</c:v>
                </c:pt>
                <c:pt idx="3">
                  <c:v>28</c:v>
                </c:pt>
                <c:pt idx="4">
                  <c:v>21</c:v>
                </c:pt>
                <c:pt idx="5">
                  <c:v>14</c:v>
                </c:pt>
                <c:pt idx="6">
                  <c:v>7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642-4E65-B0DD-AB1FC3BAA1BB}"/>
            </c:ext>
          </c:extLst>
        </c:ser>
        <c:ser>
          <c:idx val="2"/>
          <c:order val="2"/>
          <c:tx>
            <c:v>Current Trend</c:v>
          </c:tx>
          <c:spPr>
            <a:ln w="3175">
              <a:solidFill>
                <a:srgbClr val="0000FF"/>
              </a:solidFill>
              <a:prstDash val="solid"/>
            </a:ln>
          </c:spPr>
          <c:marker>
            <c:symbol val="none"/>
          </c:marker>
          <c:val>
            <c:numRef>
              <c:f>'Sp3'!$F$12:$AD$12</c:f>
              <c:numCache>
                <c:formatCode>General</c:formatCode>
                <c:ptCount val="25"/>
                <c:pt idx="0">
                  <c:v>44.571428571428562</c:v>
                </c:pt>
                <c:pt idx="1">
                  <c:v>38.285714285714285</c:v>
                </c:pt>
                <c:pt idx="2">
                  <c:v>32</c:v>
                </c:pt>
                <c:pt idx="3">
                  <c:v>25.714285714285719</c:v>
                </c:pt>
                <c:pt idx="4">
                  <c:v>19.428571428571438</c:v>
                </c:pt>
                <c:pt idx="5">
                  <c:v>13.142857142857153</c:v>
                </c:pt>
                <c:pt idx="6">
                  <c:v>6.8571428571428754</c:v>
                </c:pt>
                <c:pt idx="7">
                  <c:v>0.57142857142859071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642-4E65-B0DD-AB1FC3BAA1B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88537375"/>
        <c:axId val="1"/>
      </c:lineChart>
      <c:catAx>
        <c:axId val="588537375"/>
        <c:scaling>
          <c:orientation val="minMax"/>
        </c:scaling>
        <c:delete val="1"/>
        <c:axPos val="b"/>
        <c:majorTickMark val="out"/>
        <c:minorTickMark val="none"/>
        <c:tickLblPos val="nextTo"/>
        <c:crossAx val="1"/>
        <c:crosses val="autoZero"/>
        <c:auto val="1"/>
        <c:lblAlgn val="ctr"/>
        <c:lblOffset val="100"/>
        <c:noMultiLvlLbl val="0"/>
      </c:catAx>
      <c:valAx>
        <c:axId val="1"/>
        <c:scaling>
          <c:orientation val="minMax"/>
          <c:min val="0"/>
        </c:scaling>
        <c:delete val="0"/>
        <c:axPos val="l"/>
        <c:title>
          <c:tx>
            <c:rich>
              <a:bodyPr/>
              <a:lstStyle/>
              <a:p>
                <a:pPr>
                  <a:defRPr sz="800" b="0" i="0" u="none" strike="noStrike" baseline="0">
                    <a:solidFill>
                      <a:srgbClr val="000000"/>
                    </a:solidFill>
                    <a:latin typeface="Arial"/>
                    <a:ea typeface="Arial"/>
                    <a:cs typeface="Arial"/>
                  </a:defRPr>
                </a:pPr>
                <a:r>
                  <a:rPr lang="it-IT"/>
                  <a:t>Work Remaining (h)</a:t>
                </a:r>
              </a:p>
            </c:rich>
          </c:tx>
          <c:layout>
            <c:manualLayout>
              <c:xMode val="edge"/>
              <c:yMode val="edge"/>
              <c:x val="0.12302449262807667"/>
              <c:y val="0.15385226846644168"/>
            </c:manualLayout>
          </c:layout>
          <c:overlay val="0"/>
          <c:spPr>
            <a:noFill/>
            <a:ln w="25400">
              <a:noFill/>
            </a:ln>
          </c:spPr>
        </c:title>
        <c:numFmt formatCode="General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575" b="0" i="0" u="none" strike="noStrike" baseline="0">
                <a:solidFill>
                  <a:srgbClr val="000000"/>
                </a:solidFill>
                <a:latin typeface="Arial"/>
                <a:ea typeface="Arial"/>
                <a:cs typeface="Arial"/>
              </a:defRPr>
            </a:pPr>
            <a:endParaRPr lang="it-IT"/>
          </a:p>
        </c:txPr>
        <c:crossAx val="588537375"/>
        <c:crosses val="autoZero"/>
        <c:crossBetween val="between"/>
      </c:valAx>
      <c:spPr>
        <a:solidFill>
          <a:srgbClr val="C0C0C0"/>
        </a:solidFill>
        <a:ln w="12700">
          <a:solidFill>
            <a:srgbClr val="808080"/>
          </a:solidFill>
          <a:prstDash val="solid"/>
        </a:ln>
      </c:spPr>
    </c:plotArea>
    <c:legend>
      <c:legendPos val="r"/>
      <c:layout>
        <c:manualLayout>
          <c:xMode val="edge"/>
          <c:yMode val="edge"/>
          <c:x val="5.7473419270867012E-3"/>
          <c:y val="0.10286014248218972"/>
          <c:w val="0.10837772433618212"/>
          <c:h val="0.34858192725909265"/>
        </c:manualLayout>
      </c:layout>
      <c:overlay val="0"/>
      <c:spPr>
        <a:solidFill>
          <a:srgbClr val="FFFFFF"/>
        </a:solidFill>
        <a:ln w="3175">
          <a:solidFill>
            <a:srgbClr val="000000"/>
          </a:solidFill>
          <a:prstDash val="solid"/>
        </a:ln>
      </c:spPr>
      <c:txPr>
        <a:bodyPr/>
        <a:lstStyle/>
        <a:p>
          <a:pPr>
            <a:defRPr sz="675" b="0" i="0" u="none" strike="noStrike" baseline="0">
              <a:solidFill>
                <a:srgbClr val="000000"/>
              </a:solidFill>
              <a:latin typeface="Arial"/>
              <a:ea typeface="Arial"/>
              <a:cs typeface="Arial"/>
            </a:defRPr>
          </a:pPr>
          <a:endParaRPr lang="it-IT"/>
        </a:p>
      </c:txPr>
    </c:legend>
    <c:plotVisOnly val="0"/>
    <c:dispBlanksAs val="gap"/>
    <c:showDLblsOverMax val="0"/>
  </c:chart>
  <c:spPr>
    <a:solidFill>
      <a:srgbClr val="FFFFFF"/>
    </a:solidFill>
    <a:ln w="3175">
      <a:solidFill>
        <a:srgbClr val="000000"/>
      </a:solidFill>
      <a:prstDash val="solid"/>
    </a:ln>
  </c:spPr>
  <c:txPr>
    <a:bodyPr/>
    <a:lstStyle/>
    <a:p>
      <a:pPr>
        <a:defRPr sz="475" b="0" i="0" u="none" strike="noStrike" baseline="0">
          <a:solidFill>
            <a:srgbClr val="000000"/>
          </a:solidFill>
          <a:latin typeface="Arial"/>
          <a:ea typeface="Arial"/>
          <a:cs typeface="Arial"/>
        </a:defRPr>
      </a:pPr>
      <a:endParaRPr lang="it-IT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400" b="0" i="0" u="none" strike="noStrike" baseline="0">
                <a:solidFill>
                  <a:srgbClr val="000000"/>
                </a:solidFill>
                <a:latin typeface="Verdana"/>
                <a:ea typeface="Verdana"/>
                <a:cs typeface="Verdana"/>
              </a:defRPr>
            </a:pPr>
            <a:r>
              <a:rPr lang="it-IT"/>
              <a:t>Development Velocity</a:t>
            </a:r>
          </a:p>
        </c:rich>
      </c:tx>
      <c:layout>
        <c:manualLayout>
          <c:xMode val="edge"/>
          <c:yMode val="edge"/>
          <c:x val="0.30522052047986514"/>
          <c:y val="3.3583260425780109E-2"/>
        </c:manualLayout>
      </c:layout>
      <c:overlay val="0"/>
      <c:spPr>
        <a:noFill/>
        <a:ln w="25400">
          <a:noFill/>
        </a:ln>
      </c:spPr>
    </c:title>
    <c:autoTitleDeleted val="0"/>
    <c:plotArea>
      <c:layout>
        <c:manualLayout>
          <c:layoutTarget val="inner"/>
          <c:xMode val="edge"/>
          <c:yMode val="edge"/>
          <c:x val="7.6925465278778027E-2"/>
          <c:y val="0.11940666306935327"/>
          <c:w val="0.89580945050447958"/>
          <c:h val="0.67912539620694679"/>
        </c:manualLayout>
      </c:layout>
      <c:barChart>
        <c:barDir val="col"/>
        <c:grouping val="clustered"/>
        <c:varyColors val="0"/>
        <c:ser>
          <c:idx val="4"/>
          <c:order val="0"/>
          <c:tx>
            <c:v>Planned Speed</c:v>
          </c:tx>
          <c:spPr>
            <a:solidFill>
              <a:srgbClr val="FFFFFF"/>
            </a:solidFill>
            <a:ln w="12700">
              <a:solidFill>
                <a:srgbClr val="000000"/>
              </a:solidFill>
              <a:prstDash val="solid"/>
            </a:ln>
          </c:spPr>
          <c:invertIfNegative val="0"/>
          <c:val>
            <c:numRef>
              <c:f>[0]!PlannedSpeed</c:f>
              <c:numCache>
                <c:formatCode>General</c:formatCode>
                <c:ptCount val="3"/>
                <c:pt idx="0">
                  <c:v>26</c:v>
                </c:pt>
                <c:pt idx="1">
                  <c:v>63</c:v>
                </c:pt>
                <c:pt idx="2">
                  <c:v>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727-4AED-AAAD-0FAB270C7B62}"/>
            </c:ext>
          </c:extLst>
        </c:ser>
        <c:ser>
          <c:idx val="0"/>
          <c:order val="1"/>
          <c:tx>
            <c:v>Realized Speed</c:v>
          </c:tx>
          <c:spPr>
            <a:solidFill>
              <a:srgbClr val="9999FF"/>
            </a:solidFill>
            <a:ln w="12700">
              <a:solidFill>
                <a:srgbClr val="000000"/>
              </a:solidFill>
              <a:prstDash val="solid"/>
            </a:ln>
          </c:spPr>
          <c:invertIfNegative val="0"/>
          <c:val>
            <c:numRef>
              <c:f>[0]!RealizedSpeed</c:f>
              <c:numCache>
                <c:formatCode>General</c:formatCode>
                <c:ptCount val="3"/>
                <c:pt idx="0">
                  <c:v>26</c:v>
                </c:pt>
                <c:pt idx="1">
                  <c:v>45</c:v>
                </c:pt>
                <c:pt idx="2">
                  <c:v>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727-4AED-AAAD-0FAB270C7B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588270479"/>
        <c:axId val="1"/>
      </c:barChart>
      <c:lineChart>
        <c:grouping val="standard"/>
        <c:varyColors val="0"/>
        <c:ser>
          <c:idx val="1"/>
          <c:order val="2"/>
          <c:tx>
            <c:v>Average Realized</c:v>
          </c:tx>
          <c:spPr>
            <a:ln w="25400">
              <a:solidFill>
                <a:srgbClr val="FF0000"/>
              </a:solidFill>
              <a:prstDash val="solid"/>
            </a:ln>
          </c:spPr>
          <c:marker>
            <c:symbol val="none"/>
          </c:marker>
          <c:val>
            <c:numRef>
              <c:f>[0]!AverageSpeedRealized</c:f>
              <c:numCache>
                <c:formatCode>0.0</c:formatCode>
                <c:ptCount val="3"/>
                <c:pt idx="0">
                  <c:v>42.666666666666664</c:v>
                </c:pt>
                <c:pt idx="1">
                  <c:v>42.666666666666664</c:v>
                </c:pt>
                <c:pt idx="2">
                  <c:v>42.666666666666664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727-4AED-AAAD-0FAB270C7B62}"/>
            </c:ext>
          </c:extLst>
        </c:ser>
        <c:ser>
          <c:idx val="2"/>
          <c:order val="3"/>
          <c:tx>
            <c:v>Avg. Last 8</c:v>
          </c:tx>
          <c:spPr>
            <a:ln w="25400">
              <a:solidFill>
                <a:srgbClr val="008000"/>
              </a:solidFill>
              <a:prstDash val="lgDashDotDot"/>
            </a:ln>
          </c:spPr>
          <c:marker>
            <c:symbol val="none"/>
          </c:marker>
          <c:val>
            <c:numRef>
              <c:f>[0]!AverageSpeedLastEight</c:f>
              <c:numCache>
                <c:formatCode>0.0</c:formatCode>
                <c:ptCount val="3"/>
                <c:pt idx="0">
                  <c:v>42.666666666666664</c:v>
                </c:pt>
                <c:pt idx="1">
                  <c:v>42.666666666666664</c:v>
                </c:pt>
                <c:pt idx="2">
                  <c:v>42.666666666666664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2727-4AED-AAAD-0FAB270C7B62}"/>
            </c:ext>
          </c:extLst>
        </c:ser>
        <c:ser>
          <c:idx val="3"/>
          <c:order val="4"/>
          <c:tx>
            <c:v>Avg. Worst 3 in Last 8</c:v>
          </c:tx>
          <c:spPr>
            <a:ln w="25400">
              <a:solidFill>
                <a:srgbClr val="0000FF"/>
              </a:solidFill>
              <a:prstDash val="sysDash"/>
            </a:ln>
          </c:spPr>
          <c:marker>
            <c:symbol val="none"/>
          </c:marker>
          <c:val>
            <c:numRef>
              <c:f>[0]!AverageSpeedWorstThree</c:f>
              <c:numCache>
                <c:formatCode>0.0</c:formatCode>
                <c:ptCount val="3"/>
                <c:pt idx="0">
                  <c:v>42.666666666666664</c:v>
                </c:pt>
                <c:pt idx="1">
                  <c:v>42.666666666666664</c:v>
                </c:pt>
                <c:pt idx="2">
                  <c:v>42.666666666666664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2727-4AED-AAAD-0FAB270C7B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88270479"/>
        <c:axId val="1"/>
      </c:lineChart>
      <c:catAx>
        <c:axId val="588270479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800" b="0" i="0" u="none" strike="noStrike" baseline="0">
                <a:solidFill>
                  <a:srgbClr val="000000"/>
                </a:solidFill>
                <a:latin typeface="Arial"/>
                <a:ea typeface="Arial"/>
                <a:cs typeface="Arial"/>
              </a:defRPr>
            </a:pPr>
            <a:endParaRPr lang="it-IT"/>
          </a:p>
        </c:txPr>
        <c:crossAx val="1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1"/>
        <c:scaling>
          <c:orientation val="minMax"/>
        </c:scaling>
        <c:delete val="0"/>
        <c:axPos val="l"/>
        <c:majorGridlines>
          <c:spPr>
            <a:ln w="3175">
              <a:solidFill>
                <a:srgbClr val="000000"/>
              </a:solidFill>
              <a:prstDash val="solid"/>
            </a:ln>
          </c:spPr>
        </c:majorGridlines>
        <c:numFmt formatCode="General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800" b="0" i="0" u="none" strike="noStrike" baseline="0">
                <a:solidFill>
                  <a:srgbClr val="000000"/>
                </a:solidFill>
                <a:latin typeface="Arial"/>
                <a:ea typeface="Arial"/>
                <a:cs typeface="Arial"/>
              </a:defRPr>
            </a:pPr>
            <a:endParaRPr lang="it-IT"/>
          </a:p>
        </c:txPr>
        <c:crossAx val="588270479"/>
        <c:crosses val="autoZero"/>
        <c:crossBetween val="between"/>
      </c:valAx>
      <c:spPr>
        <a:solidFill>
          <a:srgbClr val="C0C0C0"/>
        </a:solidFill>
        <a:ln w="12700">
          <a:solidFill>
            <a:srgbClr val="808080"/>
          </a:solidFill>
          <a:prstDash val="solid"/>
        </a:ln>
      </c:spPr>
    </c:plotArea>
    <c:legend>
      <c:legendPos val="r"/>
      <c:layout>
        <c:manualLayout>
          <c:xMode val="edge"/>
          <c:yMode val="edge"/>
          <c:x val="6.9885711041527465E-2"/>
          <c:y val="0.87780606590842813"/>
          <c:w val="0.8619239150846576"/>
          <c:h val="0.10222543015456398"/>
        </c:manualLayout>
      </c:layout>
      <c:overlay val="0"/>
      <c:spPr>
        <a:solidFill>
          <a:srgbClr val="FFFFFF"/>
        </a:solidFill>
        <a:ln w="3175">
          <a:solidFill>
            <a:srgbClr val="000000"/>
          </a:solidFill>
          <a:prstDash val="solid"/>
        </a:ln>
      </c:spPr>
      <c:txPr>
        <a:bodyPr/>
        <a:lstStyle/>
        <a:p>
          <a:pPr>
            <a:defRPr sz="675" b="0" i="0" u="none" strike="noStrike" baseline="0">
              <a:solidFill>
                <a:srgbClr val="000000"/>
              </a:solidFill>
              <a:latin typeface="Arial"/>
              <a:ea typeface="Arial"/>
              <a:cs typeface="Arial"/>
            </a:defRPr>
          </a:pPr>
          <a:endParaRPr lang="it-IT"/>
        </a:p>
      </c:txPr>
    </c:legend>
    <c:plotVisOnly val="0"/>
    <c:dispBlanksAs val="gap"/>
    <c:showDLblsOverMax val="0"/>
  </c:chart>
  <c:spPr>
    <a:solidFill>
      <a:srgbClr val="FFFFFF"/>
    </a:solidFill>
    <a:ln w="3175">
      <a:solidFill>
        <a:srgbClr val="000000"/>
      </a:solidFill>
      <a:prstDash val="solid"/>
    </a:ln>
  </c:spPr>
  <c:txPr>
    <a:bodyPr/>
    <a:lstStyle/>
    <a:p>
      <a:pPr>
        <a:defRPr sz="800" b="0" i="0" u="none" strike="noStrike" baseline="0">
          <a:solidFill>
            <a:srgbClr val="000000"/>
          </a:solidFill>
          <a:latin typeface="Arial"/>
          <a:ea typeface="Arial"/>
          <a:cs typeface="Arial"/>
        </a:defRPr>
      </a:pPr>
      <a:endParaRPr lang="it-IT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A8143B-FCB7-42C2-80C9-CF4FADFBC535}" type="datetimeFigureOut">
              <a:rPr lang="it-IT" smtClean="0"/>
              <a:t>19/12/2024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544103-E4FD-438D-B911-CAE89A77ECA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46182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Start the </a:t>
            </a:r>
            <a:r>
              <a:rPr lang="it-IT" dirty="0" err="1"/>
              <a:t>presentation</a:t>
            </a:r>
            <a:r>
              <a:rPr lang="it-IT" dirty="0"/>
              <a:t> </a:t>
            </a:r>
            <a:r>
              <a:rPr lang="it-IT" dirty="0" err="1"/>
              <a:t>recalling</a:t>
            </a:r>
            <a:r>
              <a:rPr lang="it-IT" dirty="0"/>
              <a:t> you </a:t>
            </a:r>
            <a:r>
              <a:rPr lang="it-IT" dirty="0" err="1"/>
              <a:t>our</a:t>
            </a:r>
            <a:r>
              <a:rPr lang="it-IT" dirty="0"/>
              <a:t> project and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final</a:t>
            </a:r>
            <a:r>
              <a:rPr lang="it-IT" dirty="0"/>
              <a:t> idea</a:t>
            </a:r>
          </a:p>
          <a:p>
            <a:r>
              <a:rPr lang="it-IT" dirty="0"/>
              <a:t>Last time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started</a:t>
            </a:r>
            <a:r>
              <a:rPr lang="it-IT" dirty="0"/>
              <a:t> </a:t>
            </a:r>
            <a:r>
              <a:rPr lang="it-IT" dirty="0" err="1"/>
              <a:t>asking</a:t>
            </a:r>
            <a:r>
              <a:rPr lang="it-IT" dirty="0"/>
              <a:t> you a </a:t>
            </a:r>
            <a:r>
              <a:rPr lang="it-IT" dirty="0" err="1"/>
              <a:t>question</a:t>
            </a:r>
            <a:r>
              <a:rPr lang="it-IT" dirty="0"/>
              <a:t>: </a:t>
            </a:r>
            <a:r>
              <a:rPr lang="it-IT" dirty="0" err="1"/>
              <a:t>have</a:t>
            </a:r>
            <a:r>
              <a:rPr lang="it-IT" dirty="0"/>
              <a:t> you </a:t>
            </a:r>
            <a:r>
              <a:rPr lang="it-IT" dirty="0" err="1"/>
              <a:t>ever</a:t>
            </a:r>
            <a:r>
              <a:rPr lang="it-IT" dirty="0"/>
              <a:t> </a:t>
            </a:r>
            <a:r>
              <a:rPr lang="it-IT" dirty="0" err="1"/>
              <a:t>spent</a:t>
            </a:r>
            <a:r>
              <a:rPr lang="it-IT" dirty="0"/>
              <a:t> hours scrolling </a:t>
            </a:r>
            <a:r>
              <a:rPr lang="it-IT" dirty="0" err="1"/>
              <a:t>netflix</a:t>
            </a:r>
            <a:r>
              <a:rPr lang="it-IT" dirty="0"/>
              <a:t> </a:t>
            </a:r>
            <a:r>
              <a:rPr lang="it-IT" dirty="0" err="1"/>
              <a:t>looking</a:t>
            </a:r>
            <a:r>
              <a:rPr lang="it-IT" dirty="0"/>
              <a:t> for a movie to </a:t>
            </a:r>
            <a:r>
              <a:rPr lang="it-IT" dirty="0" err="1"/>
              <a:t>watch</a:t>
            </a:r>
            <a:r>
              <a:rPr lang="it-IT" dirty="0"/>
              <a:t> </a:t>
            </a:r>
            <a:r>
              <a:rPr lang="it-IT" dirty="0" err="1"/>
              <a:t>without</a:t>
            </a:r>
            <a:r>
              <a:rPr lang="it-IT" dirty="0"/>
              <a:t> </a:t>
            </a:r>
            <a:r>
              <a:rPr lang="it-IT" dirty="0" err="1"/>
              <a:t>finding</a:t>
            </a:r>
            <a:r>
              <a:rPr lang="it-IT" dirty="0"/>
              <a:t> </a:t>
            </a:r>
            <a:r>
              <a:rPr lang="it-IT" dirty="0" err="1"/>
              <a:t>anything</a:t>
            </a:r>
            <a:r>
              <a:rPr lang="it-IT" dirty="0"/>
              <a:t>?</a:t>
            </a:r>
          </a:p>
          <a:p>
            <a:r>
              <a:rPr lang="it-IT" dirty="0"/>
              <a:t>But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gave</a:t>
            </a:r>
            <a:r>
              <a:rPr lang="it-IT" dirty="0"/>
              <a:t> you THE </a:t>
            </a:r>
            <a:r>
              <a:rPr lang="it-IT" dirty="0" err="1"/>
              <a:t>solution</a:t>
            </a:r>
            <a:r>
              <a:rPr lang="it-IT" dirty="0"/>
              <a:t>: </a:t>
            </a:r>
            <a:r>
              <a:rPr lang="it-IT" dirty="0" err="1"/>
              <a:t>our</a:t>
            </a:r>
            <a:r>
              <a:rPr lang="it-IT" dirty="0"/>
              <a:t> movie </a:t>
            </a:r>
            <a:r>
              <a:rPr lang="it-IT" dirty="0" err="1"/>
              <a:t>reccomendation</a:t>
            </a:r>
            <a:r>
              <a:rPr lang="it-IT" dirty="0"/>
              <a:t> system </a:t>
            </a:r>
            <a:r>
              <a:rPr lang="it-IT" dirty="0" err="1"/>
              <a:t>Movinder</a:t>
            </a:r>
            <a:r>
              <a:rPr lang="it-IT" dirty="0"/>
              <a:t>: easy, interactive, </a:t>
            </a:r>
            <a:r>
              <a:rPr lang="it-IT" dirty="0" err="1"/>
              <a:t>perfect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occasion</a:t>
            </a:r>
            <a:r>
              <a:rPr lang="it-IT" dirty="0"/>
              <a:t> and </a:t>
            </a:r>
            <a:r>
              <a:rPr lang="it-IT" dirty="0" err="1"/>
              <a:t>thought</a:t>
            </a:r>
            <a:r>
              <a:rPr lang="it-IT" dirty="0"/>
              <a:t> for YOU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544103-E4FD-438D-B911-CAE89A77ECA3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7407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But I know that you are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interested</a:t>
            </a:r>
            <a:r>
              <a:rPr lang="it-IT" dirty="0"/>
              <a:t> in </a:t>
            </a:r>
            <a:r>
              <a:rPr lang="it-IT" dirty="0" err="1"/>
              <a:t>all</a:t>
            </a:r>
            <a:r>
              <a:rPr lang="it-IT" dirty="0"/>
              <a:t> the updates that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developed</a:t>
            </a:r>
            <a:r>
              <a:rPr lang="it-IT" dirty="0"/>
              <a:t> in </a:t>
            </a:r>
            <a:r>
              <a:rPr lang="it-IT" dirty="0" err="1"/>
              <a:t>these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weeks</a:t>
            </a:r>
          </a:p>
          <a:p>
            <a:r>
              <a:rPr lang="it-IT" dirty="0" err="1"/>
              <a:t>I’d</a:t>
            </a:r>
            <a:r>
              <a:rPr lang="it-IT" dirty="0"/>
              <a:t> like to start by </a:t>
            </a:r>
            <a:r>
              <a:rPr lang="it-IT" dirty="0" err="1"/>
              <a:t>presenting</a:t>
            </a:r>
            <a:r>
              <a:rPr lang="it-IT" dirty="0"/>
              <a:t> you the model that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finally</a:t>
            </a:r>
            <a:r>
              <a:rPr lang="it-IT" dirty="0"/>
              <a:t> </a:t>
            </a:r>
            <a:r>
              <a:rPr lang="it-IT" dirty="0" err="1"/>
              <a:t>selected</a:t>
            </a:r>
            <a:r>
              <a:rPr lang="it-IT" dirty="0"/>
              <a:t> </a:t>
            </a:r>
            <a:r>
              <a:rPr lang="it-IT" dirty="0" err="1"/>
              <a:t>since</a:t>
            </a:r>
            <a:r>
              <a:rPr lang="it-IT" dirty="0"/>
              <a:t> </a:t>
            </a:r>
            <a:r>
              <a:rPr lang="it-IT" dirty="0" err="1"/>
              <a:t>performing</a:t>
            </a:r>
            <a:r>
              <a:rPr lang="it-IT" dirty="0"/>
              <a:t> the best model </a:t>
            </a:r>
            <a:r>
              <a:rPr lang="it-IT" dirty="0" err="1"/>
              <a:t>selection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the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challenging</a:t>
            </a:r>
            <a:r>
              <a:rPr lang="it-IT" dirty="0"/>
              <a:t> part of </a:t>
            </a:r>
            <a:r>
              <a:rPr lang="it-IT" dirty="0" err="1"/>
              <a:t>this</a:t>
            </a:r>
            <a:r>
              <a:rPr lang="it-IT" dirty="0"/>
              <a:t> sprint</a:t>
            </a:r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started</a:t>
            </a:r>
            <a:r>
              <a:rPr lang="it-IT" dirty="0"/>
              <a:t> </a:t>
            </a:r>
            <a:r>
              <a:rPr lang="it-IT" dirty="0" err="1"/>
              <a:t>developing</a:t>
            </a:r>
            <a:r>
              <a:rPr lang="it-IT" dirty="0"/>
              <a:t> the idea of the like/</a:t>
            </a:r>
            <a:r>
              <a:rPr lang="it-IT" dirty="0" err="1"/>
              <a:t>dislike</a:t>
            </a:r>
            <a:r>
              <a:rPr lang="it-IT" dirty="0"/>
              <a:t> </a:t>
            </a:r>
            <a:r>
              <a:rPr lang="it-IT" dirty="0" err="1"/>
              <a:t>button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described</a:t>
            </a:r>
            <a:r>
              <a:rPr lang="it-IT" dirty="0"/>
              <a:t> you </a:t>
            </a:r>
            <a:r>
              <a:rPr lang="it-IT" dirty="0" err="1"/>
              <a:t>two</a:t>
            </a:r>
            <a:r>
              <a:rPr lang="it-IT" dirty="0"/>
              <a:t> weeks ago</a:t>
            </a:r>
          </a:p>
          <a:p>
            <a:r>
              <a:rPr lang="it-IT" dirty="0" err="1"/>
              <a:t>However</a:t>
            </a:r>
            <a:r>
              <a:rPr lang="it-IT" dirty="0"/>
              <a:t>, after a </a:t>
            </a:r>
            <a:r>
              <a:rPr lang="it-IT" dirty="0" err="1"/>
              <a:t>better</a:t>
            </a:r>
            <a:r>
              <a:rPr lang="it-IT" dirty="0"/>
              <a:t> </a:t>
            </a:r>
            <a:r>
              <a:rPr lang="it-IT" dirty="0" err="1"/>
              <a:t>understanding</a:t>
            </a:r>
            <a:r>
              <a:rPr lang="it-IT" dirty="0"/>
              <a:t> of the </a:t>
            </a:r>
            <a:r>
              <a:rPr lang="it-IT" dirty="0" err="1"/>
              <a:t>ds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saw</a:t>
            </a:r>
            <a:r>
              <a:rPr lang="it-IT" dirty="0"/>
              <a:t> that the movies </a:t>
            </a:r>
            <a:r>
              <a:rPr lang="it-IT" dirty="0" err="1"/>
              <a:t>were</a:t>
            </a:r>
            <a:r>
              <a:rPr lang="it-IT" dirty="0"/>
              <a:t> </a:t>
            </a:r>
            <a:r>
              <a:rPr lang="it-IT" dirty="0" err="1"/>
              <a:t>rated</a:t>
            </a:r>
            <a:r>
              <a:rPr lang="it-IT" dirty="0"/>
              <a:t> </a:t>
            </a:r>
            <a:r>
              <a:rPr lang="it-IT" dirty="0" err="1"/>
              <a:t>into</a:t>
            </a:r>
            <a:r>
              <a:rPr lang="it-IT" dirty="0"/>
              <a:t> a scale from 1 to 5</a:t>
            </a:r>
          </a:p>
          <a:p>
            <a:r>
              <a:rPr lang="it-IT" dirty="0"/>
              <a:t>So, </a:t>
            </a:r>
            <a:r>
              <a:rPr lang="it-IT" dirty="0" err="1"/>
              <a:t>our</a:t>
            </a:r>
            <a:r>
              <a:rPr lang="it-IT" dirty="0"/>
              <a:t> first idea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to </a:t>
            </a:r>
            <a:r>
              <a:rPr lang="it-IT" dirty="0" err="1"/>
              <a:t>convert</a:t>
            </a:r>
            <a:r>
              <a:rPr lang="it-IT" dirty="0"/>
              <a:t> </a:t>
            </a:r>
            <a:r>
              <a:rPr lang="it-IT" dirty="0" err="1"/>
              <a:t>these</a:t>
            </a:r>
            <a:r>
              <a:rPr lang="it-IT" dirty="0"/>
              <a:t> rates </a:t>
            </a:r>
            <a:r>
              <a:rPr lang="it-IT" dirty="0" err="1"/>
              <a:t>into</a:t>
            </a:r>
            <a:r>
              <a:rPr lang="it-IT" dirty="0"/>
              <a:t> a </a:t>
            </a:r>
            <a:r>
              <a:rPr lang="it-IT" dirty="0" err="1"/>
              <a:t>binary</a:t>
            </a:r>
            <a:r>
              <a:rPr lang="it-IT" dirty="0"/>
              <a:t> </a:t>
            </a:r>
            <a:r>
              <a:rPr lang="it-IT" dirty="0" err="1"/>
              <a:t>value</a:t>
            </a:r>
            <a:endParaRPr lang="it-IT" dirty="0"/>
          </a:p>
          <a:p>
            <a:r>
              <a:rPr lang="it-IT" dirty="0"/>
              <a:t>Punti problematici: </a:t>
            </a:r>
            <a:r>
              <a:rPr lang="it-IT"/>
              <a:t>sebastian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544103-E4FD-438D-B911-CAE89A77ECA3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68596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Start the </a:t>
            </a:r>
            <a:r>
              <a:rPr lang="it-IT" dirty="0" err="1"/>
              <a:t>presentation</a:t>
            </a:r>
            <a:r>
              <a:rPr lang="it-IT" dirty="0"/>
              <a:t> </a:t>
            </a:r>
            <a:r>
              <a:rPr lang="it-IT" dirty="0" err="1"/>
              <a:t>recalling</a:t>
            </a:r>
            <a:r>
              <a:rPr lang="it-IT" dirty="0"/>
              <a:t> you </a:t>
            </a:r>
            <a:r>
              <a:rPr lang="it-IT" dirty="0" err="1"/>
              <a:t>our</a:t>
            </a:r>
            <a:r>
              <a:rPr lang="it-IT" dirty="0"/>
              <a:t> project and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final</a:t>
            </a:r>
            <a:r>
              <a:rPr lang="it-IT" dirty="0"/>
              <a:t> idea</a:t>
            </a:r>
          </a:p>
          <a:p>
            <a:r>
              <a:rPr lang="it-IT" dirty="0"/>
              <a:t>Last time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started</a:t>
            </a:r>
            <a:r>
              <a:rPr lang="it-IT" dirty="0"/>
              <a:t> </a:t>
            </a:r>
            <a:r>
              <a:rPr lang="it-IT" dirty="0" err="1"/>
              <a:t>asking</a:t>
            </a:r>
            <a:r>
              <a:rPr lang="it-IT" dirty="0"/>
              <a:t> you a </a:t>
            </a:r>
            <a:r>
              <a:rPr lang="it-IT" dirty="0" err="1"/>
              <a:t>question</a:t>
            </a:r>
            <a:r>
              <a:rPr lang="it-IT" dirty="0"/>
              <a:t>: </a:t>
            </a:r>
            <a:r>
              <a:rPr lang="it-IT" dirty="0" err="1"/>
              <a:t>have</a:t>
            </a:r>
            <a:r>
              <a:rPr lang="it-IT" dirty="0"/>
              <a:t> you </a:t>
            </a:r>
            <a:r>
              <a:rPr lang="it-IT" dirty="0" err="1"/>
              <a:t>ever</a:t>
            </a:r>
            <a:r>
              <a:rPr lang="it-IT" dirty="0"/>
              <a:t> </a:t>
            </a:r>
            <a:r>
              <a:rPr lang="it-IT" dirty="0" err="1"/>
              <a:t>spent</a:t>
            </a:r>
            <a:r>
              <a:rPr lang="it-IT" dirty="0"/>
              <a:t> hours scrolling </a:t>
            </a:r>
            <a:r>
              <a:rPr lang="it-IT" dirty="0" err="1"/>
              <a:t>netflix</a:t>
            </a:r>
            <a:r>
              <a:rPr lang="it-IT" dirty="0"/>
              <a:t> </a:t>
            </a:r>
            <a:r>
              <a:rPr lang="it-IT" dirty="0" err="1"/>
              <a:t>looking</a:t>
            </a:r>
            <a:r>
              <a:rPr lang="it-IT" dirty="0"/>
              <a:t> for a movie to </a:t>
            </a:r>
            <a:r>
              <a:rPr lang="it-IT" dirty="0" err="1"/>
              <a:t>watch</a:t>
            </a:r>
            <a:r>
              <a:rPr lang="it-IT" dirty="0"/>
              <a:t> </a:t>
            </a:r>
            <a:r>
              <a:rPr lang="it-IT" dirty="0" err="1"/>
              <a:t>without</a:t>
            </a:r>
            <a:r>
              <a:rPr lang="it-IT" dirty="0"/>
              <a:t> </a:t>
            </a:r>
            <a:r>
              <a:rPr lang="it-IT" dirty="0" err="1"/>
              <a:t>finding</a:t>
            </a:r>
            <a:r>
              <a:rPr lang="it-IT" dirty="0"/>
              <a:t> </a:t>
            </a:r>
            <a:r>
              <a:rPr lang="it-IT" dirty="0" err="1"/>
              <a:t>anything</a:t>
            </a:r>
            <a:r>
              <a:rPr lang="it-IT" dirty="0"/>
              <a:t>?</a:t>
            </a:r>
          </a:p>
          <a:p>
            <a:r>
              <a:rPr lang="it-IT" dirty="0"/>
              <a:t>But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gave</a:t>
            </a:r>
            <a:r>
              <a:rPr lang="it-IT" dirty="0"/>
              <a:t> you THE </a:t>
            </a:r>
            <a:r>
              <a:rPr lang="it-IT" dirty="0" err="1"/>
              <a:t>solution</a:t>
            </a:r>
            <a:r>
              <a:rPr lang="it-IT" dirty="0"/>
              <a:t>: </a:t>
            </a:r>
            <a:r>
              <a:rPr lang="it-IT" dirty="0" err="1"/>
              <a:t>our</a:t>
            </a:r>
            <a:r>
              <a:rPr lang="it-IT" dirty="0"/>
              <a:t> movie </a:t>
            </a:r>
            <a:r>
              <a:rPr lang="it-IT" dirty="0" err="1"/>
              <a:t>reccomendation</a:t>
            </a:r>
            <a:r>
              <a:rPr lang="it-IT" dirty="0"/>
              <a:t> system </a:t>
            </a:r>
            <a:r>
              <a:rPr lang="it-IT" dirty="0" err="1"/>
              <a:t>Movinder</a:t>
            </a:r>
            <a:r>
              <a:rPr lang="it-IT" dirty="0"/>
              <a:t>: easy, interactive, </a:t>
            </a:r>
            <a:r>
              <a:rPr lang="it-IT" dirty="0" err="1"/>
              <a:t>perfect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occasion</a:t>
            </a:r>
            <a:r>
              <a:rPr lang="it-IT" dirty="0"/>
              <a:t> and </a:t>
            </a:r>
            <a:r>
              <a:rPr lang="it-IT" dirty="0" err="1"/>
              <a:t>thought</a:t>
            </a:r>
            <a:r>
              <a:rPr lang="it-IT" dirty="0"/>
              <a:t> for YOU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544103-E4FD-438D-B911-CAE89A77ECA3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7407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544103-E4FD-438D-B911-CAE89A77ECA3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994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6B84AB-ACE1-C97E-2979-87FF62F4CB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64DDE14A-EDC6-D9B4-8B7A-DA7DF1D557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8DC43F14-E62F-23C6-9BCC-E1A63E5461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Github</a:t>
            </a:r>
            <a:r>
              <a:rPr lang="it-IT" dirty="0"/>
              <a:t>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problems</a:t>
            </a:r>
            <a:r>
              <a:rPr lang="it-IT" dirty="0"/>
              <a:t> with the </a:t>
            </a:r>
            <a:r>
              <a:rPr lang="it-IT" dirty="0" err="1"/>
              <a:t>permits</a:t>
            </a:r>
            <a:br>
              <a:rPr lang="it-IT" dirty="0"/>
            </a:br>
            <a:r>
              <a:rPr lang="it-IT" dirty="0"/>
              <a:t>so </a:t>
            </a:r>
            <a:r>
              <a:rPr lang="it-IT" dirty="0" err="1"/>
              <a:t>excel</a:t>
            </a:r>
            <a:r>
              <a:rPr lang="it-IT" dirty="0"/>
              <a:t> file</a:t>
            </a:r>
            <a:br>
              <a:rPr lang="it-IT" dirty="0"/>
            </a:br>
            <a:r>
              <a:rPr lang="it-IT" dirty="0" err="1"/>
              <a:t>still</a:t>
            </a:r>
            <a:r>
              <a:rPr lang="it-IT" dirty="0"/>
              <a:t> </a:t>
            </a:r>
            <a:r>
              <a:rPr lang="it-IT" dirty="0" err="1"/>
              <a:t>comunication</a:t>
            </a:r>
            <a:r>
              <a:rPr lang="it-IT" dirty="0"/>
              <a:t> </a:t>
            </a:r>
            <a:r>
              <a:rPr lang="it-IT" dirty="0" err="1"/>
              <a:t>pbs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B4932BD-8C5F-6BBA-49BF-7B6B5F6A03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544103-E4FD-438D-B911-CAE89A77ECA3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67755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6A2988-E944-2B36-347B-7CC374F16E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F550E4E-A551-04B3-A465-79E63B7F83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44824864-8231-C861-D0D8-884EC7555F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12657F1-8A82-B8CB-B7AB-B04DD1EC31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544103-E4FD-438D-B911-CAE89A77ECA3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10439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544103-E4FD-438D-B911-CAE89A77ECA3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A04BC8-C0FB-D53A-5889-410E628D6D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E56C8FC-FEA4-511E-3382-267848C575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E6F7D44-003D-F711-21BB-CD7FCA749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558AE-4955-4A39-BB66-ED559274EF96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B02191C-0B9C-FDAE-C172-2090B2DFC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12F8207-44B3-1827-D604-E821C26C0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EFDCA-11E9-4746-84C6-8AA157426921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3009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F22A5B-5A81-F784-5D4B-3200B08A1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DBBF5F9-5080-0D8E-4A0E-0AEE1C7EA8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F89A24-E08D-12FB-5DD7-0482740AF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558AE-4955-4A39-BB66-ED559274EF96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A39088-E285-CB78-2538-644E7433E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C68999A-4F0B-6538-EDBF-E0D6AC416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EFDCA-11E9-4746-84C6-8AA157426921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9212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D54A64C5-944F-25C7-2BA3-098C5F235C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5F6E8A9-16D8-7E44-8B10-F59CEAA17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A6EEF84-756D-7D50-2C0B-0492A7F66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558AE-4955-4A39-BB66-ED559274EF96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99A302B-2197-2583-B744-06526144C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5987B6F-8C12-B7F9-05FC-AA8DF465D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EFDCA-11E9-4746-84C6-8AA157426921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6416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D52EDE-456C-3D35-93A4-8EF7C5407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3D7D460-A994-34D1-3283-92D1258BC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92AC146-8B48-8A31-DF96-07E080F94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558AE-4955-4A39-BB66-ED559274EF96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8896FA7-4025-6185-0A33-9255D3E95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1C1CB6-086F-88F3-011E-B90FF58C3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EFDCA-11E9-4746-84C6-8AA157426921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6891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39D304-8310-282D-60E3-0187B0944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E1C6D2B-88BD-233E-A4EB-E065A2F001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ECE6B3-AB29-4A72-83C6-2131EF179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558AE-4955-4A39-BB66-ED559274EF96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75D06C-9E0D-B3DF-9376-B0ADF40CE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FF7E9D-BCC4-87A1-BEAF-5E760568C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EFDCA-11E9-4746-84C6-8AA157426921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5581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CDACA9-91B1-FA96-047D-A7D2CCF3D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F4B6FE-E7D8-442B-54B6-B9E7CC77E2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61FB152-50D1-6190-7B70-DCE7B0906D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DA969E5-A224-610B-2BC7-307F0FA9F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558AE-4955-4A39-BB66-ED559274EF96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16741B6-E1A2-5C36-BDD2-0C2687EDF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F03DB50-BE5D-4B08-22F1-F1648BB26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EFDCA-11E9-4746-84C6-8AA157426921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6033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127BFB-DBAB-6B80-2F8A-D80EA65D0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8A0AD11-225B-1B81-BDA7-C86766449E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1BD4166-41AF-BBD1-409D-BE654A54D9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6B8848D-F174-3F41-B962-6A7CEA79E1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A11D450-9EEA-EB1A-E90F-6CFDCCE3E7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F6007B2-4172-DEB3-284F-36B1E068E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558AE-4955-4A39-BB66-ED559274EF96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5D25EA0-1803-BD3E-C1C6-FBCA5D75A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E4134C5-0F73-53F1-F251-D23DBBEC8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EFDCA-11E9-4746-84C6-8AA157426921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8029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9401F2-A341-FFC2-9CBB-8DB4762A9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A7E349A-0EB7-083F-4B3F-F2FFB44FE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558AE-4955-4A39-BB66-ED559274EF96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CEF82C2-5F9D-C183-D220-EA5A6CB7C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647D6C5-BC6B-5A92-56C5-89400482F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EFDCA-11E9-4746-84C6-8AA157426921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3633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4B8769B-7925-F830-79A5-F7907E0BF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558AE-4955-4A39-BB66-ED559274EF96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08A618A-EDDB-CE61-1BCF-E3C3D7AF3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21B3BF0-CEC2-74BC-B087-C739EFCC6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EFDCA-11E9-4746-84C6-8AA157426921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5797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95F12C-CB99-9A2E-C60C-5244B325A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E770D2-1673-045B-E799-DF1309AD2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8D6DF84-732A-DD8D-AD10-E57234099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55BA22B-9E01-2FE6-07DE-F39BB853E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558AE-4955-4A39-BB66-ED559274EF96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28D79A4-E608-F53E-DA37-92326728D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30CA00E-D053-09AD-0E40-43C0194C7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EFDCA-11E9-4746-84C6-8AA157426921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3038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DEFE91-2745-0560-B7DA-A683E425E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59B780B-636F-D63F-F68D-46514D796B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46FE96B-126D-0C17-3266-3BE4027478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196AD9B-DB8F-2C0B-A8F6-46A0A16F0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558AE-4955-4A39-BB66-ED559274EF96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E3B2582-809C-2E59-C39D-9A5BFDE18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C900B7E-01B5-872F-D2FA-95368391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EFDCA-11E9-4746-84C6-8AA157426921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0799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7C6A024-4E73-72B7-2EEC-B21D65D3C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FA34090-839D-0ADA-69A0-39BD1390F4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3951397-E12B-6FBD-C4F0-A7B6BC36A0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B558AE-4955-4A39-BB66-ED559274EF96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068A19D-B748-8EA4-EAB8-887582CCCE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FE5FC36-190E-041B-8C4F-1E3A505D71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EFDCA-11E9-4746-84C6-8AA157426921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2787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 descr="Immagine che contiene collage, Fotomontaggio, schermata, grafica&#10;&#10;Descrizione generata automaticamente">
            <a:extLst>
              <a:ext uri="{FF2B5EF4-FFF2-40B4-BE49-F238E27FC236}">
                <a16:creationId xmlns:a16="http://schemas.microsoft.com/office/drawing/2014/main" id="{B6A88DBB-19F6-C72F-DAA7-72FD8A133C7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2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EC7BCE2-1FC6-4893-8A5B-094F5D614A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de-DE" sz="6600" dirty="0">
                <a:solidFill>
                  <a:schemeClr val="bg1"/>
                </a:solidFill>
                <a:latin typeface="Congenial Black" panose="020F0502020204030204" pitchFamily="2" charset="0"/>
              </a:rPr>
              <a:t>Sprint 3 - </a:t>
            </a:r>
            <a:r>
              <a:rPr lang="de-DE" sz="6600" dirty="0" err="1">
                <a:solidFill>
                  <a:schemeClr val="bg1"/>
                </a:solidFill>
                <a:latin typeface="Congenial Black" panose="020F0502020204030204" pitchFamily="2" charset="0"/>
              </a:rPr>
              <a:t>Moviender</a:t>
            </a:r>
            <a:endParaRPr lang="de-DE" sz="6600" dirty="0">
              <a:solidFill>
                <a:schemeClr val="bg1"/>
              </a:solidFill>
              <a:latin typeface="Congenial Black" panose="020F0502020204030204" pitchFamily="2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2DA9033-5EB3-2D57-7485-73F5C94191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latin typeface="Congenial Light" panose="020F0502020204030204" pitchFamily="2" charset="0"/>
              </a:rPr>
              <a:t>Agile Methods </a:t>
            </a:r>
            <a:r>
              <a:rPr lang="de-DE" dirty="0" err="1">
                <a:solidFill>
                  <a:schemeClr val="bg1"/>
                </a:solidFill>
                <a:latin typeface="Congenial Light" panose="020F0502020204030204" pitchFamily="2" charset="0"/>
              </a:rPr>
              <a:t>for</a:t>
            </a:r>
            <a:r>
              <a:rPr lang="de-DE" dirty="0">
                <a:solidFill>
                  <a:schemeClr val="bg1"/>
                </a:solidFill>
                <a:latin typeface="Congenial Light" panose="020F0502020204030204" pitchFamily="2" charset="0"/>
              </a:rPr>
              <a:t> Data Science</a:t>
            </a:r>
          </a:p>
          <a:p>
            <a:r>
              <a:rPr lang="de-DE" dirty="0">
                <a:solidFill>
                  <a:schemeClr val="bg1"/>
                </a:solidFill>
                <a:latin typeface="Congenial Light" panose="020F0502020204030204" pitchFamily="2" charset="0"/>
              </a:rPr>
              <a:t>Team: A3</a:t>
            </a:r>
          </a:p>
          <a:p>
            <a:r>
              <a:rPr lang="de-DE" dirty="0">
                <a:solidFill>
                  <a:schemeClr val="bg1"/>
                </a:solidFill>
                <a:latin typeface="Congenial Light" panose="020F0502020204030204" pitchFamily="2" charset="0"/>
              </a:rPr>
              <a:t>12/12/2024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7304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 descr="Immagine che contiene collage, Fotomontaggio, schermata, grafica&#10;&#10;Descrizione generata automaticamente">
            <a:extLst>
              <a:ext uri="{FF2B5EF4-FFF2-40B4-BE49-F238E27FC236}">
                <a16:creationId xmlns:a16="http://schemas.microsoft.com/office/drawing/2014/main" id="{FF26289C-7DDB-F82C-70B7-2E76516DAA1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lum bright="70000" contrast="-70000"/>
          </a:blip>
          <a:srcRect l="2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F10B4867-6444-44D5-1C4C-99252D3BD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84116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de-DE" dirty="0" err="1">
                <a:latin typeface="Congenial Black" panose="02000503040000020004" pitchFamily="2" charset="0"/>
              </a:rPr>
              <a:t>Let‘s</a:t>
            </a:r>
            <a:r>
              <a:rPr lang="de-DE" dirty="0">
                <a:latin typeface="Congenial Black" panose="02000503040000020004" pitchFamily="2" charset="0"/>
              </a:rPr>
              <a:t> </a:t>
            </a:r>
            <a:r>
              <a:rPr lang="de-DE" dirty="0" err="1">
                <a:latin typeface="Congenial Black" panose="02000503040000020004" pitchFamily="2" charset="0"/>
              </a:rPr>
              <a:t>revolutionise</a:t>
            </a:r>
            <a:r>
              <a:rPr lang="de-DE" dirty="0">
                <a:latin typeface="Congenial Black" panose="02000503040000020004" pitchFamily="2" charset="0"/>
              </a:rPr>
              <a:t> </a:t>
            </a:r>
            <a:r>
              <a:rPr lang="de-DE" dirty="0" err="1">
                <a:latin typeface="Congenial Black" panose="02000503040000020004" pitchFamily="2" charset="0"/>
              </a:rPr>
              <a:t>movie</a:t>
            </a:r>
            <a:r>
              <a:rPr lang="de-DE" dirty="0">
                <a:latin typeface="Congenial Black" panose="02000503040000020004" pitchFamily="2" charset="0"/>
              </a:rPr>
              <a:t> </a:t>
            </a:r>
            <a:r>
              <a:rPr lang="de-DE" dirty="0" err="1">
                <a:latin typeface="Congenial Black" panose="02000503040000020004" pitchFamily="2" charset="0"/>
              </a:rPr>
              <a:t>nights</a:t>
            </a:r>
            <a:r>
              <a:rPr lang="de-DE" dirty="0">
                <a:latin typeface="Congenial Black" panose="02000503040000020004" pitchFamily="2" charset="0"/>
              </a:rPr>
              <a:t> </a:t>
            </a:r>
            <a:r>
              <a:rPr lang="de-DE" dirty="0" err="1">
                <a:latin typeface="Congenial Black" panose="02000503040000020004" pitchFamily="2" charset="0"/>
              </a:rPr>
              <a:t>together</a:t>
            </a:r>
            <a:r>
              <a:rPr lang="de-DE" dirty="0">
                <a:latin typeface="Congenial Black" panose="02000503040000020004" pitchFamily="2" charset="0"/>
              </a:rPr>
              <a:t>!</a:t>
            </a:r>
            <a:br>
              <a:rPr lang="de-DE" dirty="0">
                <a:latin typeface="Congenial Black" panose="02000503040000020004" pitchFamily="2" charset="0"/>
              </a:rPr>
            </a:br>
            <a:br>
              <a:rPr lang="de-DE" dirty="0">
                <a:latin typeface="Congenial Black" panose="02000503040000020004" pitchFamily="2" charset="0"/>
              </a:rPr>
            </a:br>
            <a:r>
              <a:rPr lang="de-DE" dirty="0" err="1">
                <a:latin typeface="Congenial Black" panose="02000503040000020004" pitchFamily="2" charset="0"/>
              </a:rPr>
              <a:t>Moviender</a:t>
            </a:r>
            <a:endParaRPr lang="de-DE" dirty="0">
              <a:latin typeface="Congenial Black" panose="02000503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5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78FB73-3182-4328-5159-D2A9BD1B0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Congenial Black" panose="02000503040000020004" pitchFamily="2" charset="0"/>
              </a:rPr>
              <a:t>Summary</a:t>
            </a:r>
          </a:p>
        </p:txBody>
      </p:sp>
      <p:graphicFrame>
        <p:nvGraphicFramePr>
          <p:cNvPr id="5" name="Segnaposto contenuto 4">
            <a:extLst>
              <a:ext uri="{FF2B5EF4-FFF2-40B4-BE49-F238E27FC236}">
                <a16:creationId xmlns:a16="http://schemas.microsoft.com/office/drawing/2014/main" id="{19490C41-1E1C-5A14-3CF7-B6AFDFA893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8585892"/>
              </p:ext>
            </p:extLst>
          </p:nvPr>
        </p:nvGraphicFramePr>
        <p:xfrm>
          <a:off x="838200" y="3063875"/>
          <a:ext cx="6584643" cy="2873360"/>
        </p:xfrm>
        <a:graphic>
          <a:graphicData uri="http://schemas.openxmlformats.org/drawingml/2006/table">
            <a:tbl>
              <a:tblPr/>
              <a:tblGrid>
                <a:gridCol w="2465981">
                  <a:extLst>
                    <a:ext uri="{9D8B030D-6E8A-4147-A177-3AD203B41FA5}">
                      <a16:colId xmlns:a16="http://schemas.microsoft.com/office/drawing/2014/main" val="1276736134"/>
                    </a:ext>
                  </a:extLst>
                </a:gridCol>
                <a:gridCol w="545361">
                  <a:extLst>
                    <a:ext uri="{9D8B030D-6E8A-4147-A177-3AD203B41FA5}">
                      <a16:colId xmlns:a16="http://schemas.microsoft.com/office/drawing/2014/main" val="3544492765"/>
                    </a:ext>
                  </a:extLst>
                </a:gridCol>
                <a:gridCol w="877320">
                  <a:extLst>
                    <a:ext uri="{9D8B030D-6E8A-4147-A177-3AD203B41FA5}">
                      <a16:colId xmlns:a16="http://schemas.microsoft.com/office/drawing/2014/main" val="3497420719"/>
                    </a:ext>
                  </a:extLst>
                </a:gridCol>
                <a:gridCol w="687629">
                  <a:extLst>
                    <a:ext uri="{9D8B030D-6E8A-4147-A177-3AD203B41FA5}">
                      <a16:colId xmlns:a16="http://schemas.microsoft.com/office/drawing/2014/main" val="1228031545"/>
                    </a:ext>
                  </a:extLst>
                </a:gridCol>
                <a:gridCol w="414949">
                  <a:extLst>
                    <a:ext uri="{9D8B030D-6E8A-4147-A177-3AD203B41FA5}">
                      <a16:colId xmlns:a16="http://schemas.microsoft.com/office/drawing/2014/main" val="279202914"/>
                    </a:ext>
                  </a:extLst>
                </a:gridCol>
                <a:gridCol w="227629">
                  <a:extLst>
                    <a:ext uri="{9D8B030D-6E8A-4147-A177-3AD203B41FA5}">
                      <a16:colId xmlns:a16="http://schemas.microsoft.com/office/drawing/2014/main" val="3934612773"/>
                    </a:ext>
                  </a:extLst>
                </a:gridCol>
                <a:gridCol w="227629">
                  <a:extLst>
                    <a:ext uri="{9D8B030D-6E8A-4147-A177-3AD203B41FA5}">
                      <a16:colId xmlns:a16="http://schemas.microsoft.com/office/drawing/2014/main" val="3613759782"/>
                    </a:ext>
                  </a:extLst>
                </a:gridCol>
                <a:gridCol w="227629">
                  <a:extLst>
                    <a:ext uri="{9D8B030D-6E8A-4147-A177-3AD203B41FA5}">
                      <a16:colId xmlns:a16="http://schemas.microsoft.com/office/drawing/2014/main" val="2259371606"/>
                    </a:ext>
                  </a:extLst>
                </a:gridCol>
                <a:gridCol w="227629">
                  <a:extLst>
                    <a:ext uri="{9D8B030D-6E8A-4147-A177-3AD203B41FA5}">
                      <a16:colId xmlns:a16="http://schemas.microsoft.com/office/drawing/2014/main" val="4292758078"/>
                    </a:ext>
                  </a:extLst>
                </a:gridCol>
                <a:gridCol w="227629">
                  <a:extLst>
                    <a:ext uri="{9D8B030D-6E8A-4147-A177-3AD203B41FA5}">
                      <a16:colId xmlns:a16="http://schemas.microsoft.com/office/drawing/2014/main" val="168012878"/>
                    </a:ext>
                  </a:extLst>
                </a:gridCol>
                <a:gridCol w="227629">
                  <a:extLst>
                    <a:ext uri="{9D8B030D-6E8A-4147-A177-3AD203B41FA5}">
                      <a16:colId xmlns:a16="http://schemas.microsoft.com/office/drawing/2014/main" val="2271267924"/>
                    </a:ext>
                  </a:extLst>
                </a:gridCol>
                <a:gridCol w="227629">
                  <a:extLst>
                    <a:ext uri="{9D8B030D-6E8A-4147-A177-3AD203B41FA5}">
                      <a16:colId xmlns:a16="http://schemas.microsoft.com/office/drawing/2014/main" val="1174324417"/>
                    </a:ext>
                  </a:extLst>
                </a:gridCol>
              </a:tblGrid>
              <a:tr h="337783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Sprint implementation days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Effort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C99"/>
                    </a:solidFill>
                  </a:tcPr>
                </a:tc>
                <a:tc gridSpan="7">
                  <a:txBody>
                    <a:bodyPr/>
                    <a:lstStyle/>
                    <a:p>
                      <a:pPr algn="l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Remaining on implementation day…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C9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1754333"/>
                  </a:ext>
                </a:extLst>
              </a:tr>
              <a:tr h="16916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effectLst/>
                          <a:latin typeface="Arial" panose="020B0604020202020204" pitchFamily="34" charset="0"/>
                        </a:rPr>
                        <a:t>Trend calculated based on last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Days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Totals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49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49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35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27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29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20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9615627"/>
                  </a:ext>
                </a:extLst>
              </a:tr>
              <a:tr h="169167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Task name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Story ID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Responsible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Status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Est.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C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734266"/>
                  </a:ext>
                </a:extLst>
              </a:tr>
              <a:tr h="506675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Readapt the model in order to take in consideration the selection of the movie's genre made by the user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22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 dirty="0">
                          <a:effectLst/>
                          <a:latin typeface="Arial" panose="020B0604020202020204" pitchFamily="34" charset="0"/>
                        </a:rPr>
                        <a:t>Data science team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Done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3739950"/>
                  </a:ext>
                </a:extLst>
              </a:tr>
              <a:tr h="337783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Add a filter button to the website to select the movie's genre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22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Tom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Done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 dirty="0"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676870"/>
                  </a:ext>
                </a:extLst>
              </a:tr>
              <a:tr h="169167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Log in in the website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15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Tom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Planned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6361294"/>
                  </a:ext>
                </a:extLst>
              </a:tr>
              <a:tr h="169167">
                <a:tc>
                  <a:txBody>
                    <a:bodyPr/>
                    <a:lstStyle/>
                    <a:p>
                      <a:pPr algn="l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search functionalities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21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Tom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Done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8565919"/>
                  </a:ext>
                </a:extLst>
              </a:tr>
              <a:tr h="337783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grid of movies that the user can rate from 1-5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21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Tom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Done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959556"/>
                  </a:ext>
                </a:extLst>
              </a:tr>
              <a:tr h="169167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submission button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21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Tom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Done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899429"/>
                  </a:ext>
                </a:extLst>
              </a:tr>
              <a:tr h="169167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grid of reccomended movies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21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Tom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Done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6247571"/>
                  </a:ext>
                </a:extLst>
              </a:tr>
              <a:tr h="16916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one end point for reccomendation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21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Martin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Done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2946131"/>
                  </a:ext>
                </a:extLst>
              </a:tr>
              <a:tr h="16916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bug - frontend: the website is delayed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21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Tom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Done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 dirty="0"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413275"/>
                  </a:ext>
                </a:extLst>
              </a:tr>
            </a:tbl>
          </a:graphicData>
        </a:graphic>
      </p:graphicFrame>
      <p:graphicFrame>
        <p:nvGraphicFramePr>
          <p:cNvPr id="6" name="Chart 2">
            <a:extLst>
              <a:ext uri="{FF2B5EF4-FFF2-40B4-BE49-F238E27FC236}">
                <a16:creationId xmlns:a16="http://schemas.microsoft.com/office/drawing/2014/main" id="{93DAA27A-A2FA-5E69-CC01-F87A28735A8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8360407"/>
              </p:ext>
            </p:extLst>
          </p:nvPr>
        </p:nvGraphicFramePr>
        <p:xfrm>
          <a:off x="1455419" y="1533375"/>
          <a:ext cx="9281160" cy="1333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Ovale 6">
            <a:extLst>
              <a:ext uri="{FF2B5EF4-FFF2-40B4-BE49-F238E27FC236}">
                <a16:creationId xmlns:a16="http://schemas.microsoft.com/office/drawing/2014/main" id="{1D272CA1-EA51-B064-78FE-0A77C8516924}"/>
              </a:ext>
            </a:extLst>
          </p:cNvPr>
          <p:cNvSpPr/>
          <p:nvPr/>
        </p:nvSpPr>
        <p:spPr>
          <a:xfrm>
            <a:off x="3795252" y="2082136"/>
            <a:ext cx="412955" cy="39329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BCAB246E-E822-B216-DFF6-6E7D024C741F}"/>
              </a:ext>
            </a:extLst>
          </p:cNvPr>
          <p:cNvSpPr/>
          <p:nvPr/>
        </p:nvSpPr>
        <p:spPr>
          <a:xfrm>
            <a:off x="732503" y="5740588"/>
            <a:ext cx="412955" cy="39329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9" name="Chart 17">
            <a:extLst>
              <a:ext uri="{FF2B5EF4-FFF2-40B4-BE49-F238E27FC236}">
                <a16:creationId xmlns:a16="http://schemas.microsoft.com/office/drawing/2014/main" id="{B5B7168F-12FB-27B5-59D0-E9D4EB6E1C1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72051334"/>
              </p:ext>
            </p:extLst>
          </p:nvPr>
        </p:nvGraphicFramePr>
        <p:xfrm>
          <a:off x="7498531" y="3063875"/>
          <a:ext cx="3855269" cy="28733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Ovale 9">
            <a:extLst>
              <a:ext uri="{FF2B5EF4-FFF2-40B4-BE49-F238E27FC236}">
                <a16:creationId xmlns:a16="http://schemas.microsoft.com/office/drawing/2014/main" id="{AA6239AC-ED74-E6F4-5869-84A23F683D52}"/>
              </a:ext>
            </a:extLst>
          </p:cNvPr>
          <p:cNvSpPr/>
          <p:nvPr/>
        </p:nvSpPr>
        <p:spPr>
          <a:xfrm>
            <a:off x="10510684" y="3486878"/>
            <a:ext cx="766669" cy="753184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853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EC1B2F-0AE9-A93A-4BEC-E90832D0D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B78E99-75B2-7615-F40C-4DA42D00C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Congenial Black" panose="02000503040000020004" pitchFamily="2" charset="0"/>
              </a:rPr>
              <a:t>Final </a:t>
            </a:r>
            <a:r>
              <a:rPr lang="de-DE" dirty="0" err="1">
                <a:latin typeface="Congenial Black" panose="02000503040000020004" pitchFamily="2" charset="0"/>
              </a:rPr>
              <a:t>model</a:t>
            </a:r>
            <a:endParaRPr lang="de-DE" dirty="0">
              <a:latin typeface="Congenial Black" panose="02000503040000020004" pitchFamily="2" charset="0"/>
            </a:endParaRPr>
          </a:p>
        </p:txBody>
      </p:sp>
      <p:sp>
        <p:nvSpPr>
          <p:cNvPr id="13" name="Segnaposto contenuto 12">
            <a:extLst>
              <a:ext uri="{FF2B5EF4-FFF2-40B4-BE49-F238E27FC236}">
                <a16:creationId xmlns:a16="http://schemas.microsoft.com/office/drawing/2014/main" id="{0DBAEA97-9A90-5048-9EAB-FA95E8002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it-IT" dirty="0">
                <a:latin typeface="Congenial Light" panose="02000503040000020004" pitchFamily="2" charset="0"/>
              </a:rPr>
              <a:t>Filter by </a:t>
            </a:r>
            <a:r>
              <a:rPr lang="it-IT" dirty="0" err="1">
                <a:latin typeface="Congenial Light" panose="02000503040000020004" pitchFamily="2" charset="0"/>
              </a:rPr>
              <a:t>genre</a:t>
            </a:r>
            <a:endParaRPr lang="it-IT" dirty="0">
              <a:latin typeface="Congenial Light" panose="02000503040000020004" pitchFamily="2" charset="0"/>
            </a:endParaRPr>
          </a:p>
          <a:p>
            <a:pPr marL="514350" indent="-514350">
              <a:buFont typeface="+mj-lt"/>
              <a:buAutoNum type="arabicPeriod"/>
            </a:pPr>
            <a:endParaRPr lang="it-IT" dirty="0">
              <a:latin typeface="Congenial Light" panose="02000503040000020004" pitchFamily="2" charset="0"/>
            </a:endParaRPr>
          </a:p>
          <a:p>
            <a:pPr marL="514350" indent="-514350">
              <a:buFont typeface="+mj-lt"/>
              <a:buAutoNum type="arabicPeriod"/>
            </a:pPr>
            <a:endParaRPr lang="it-IT" dirty="0">
              <a:latin typeface="Congenial Light" panose="02000503040000020004" pitchFamily="2" charset="0"/>
            </a:endParaRPr>
          </a:p>
          <a:p>
            <a:pPr marL="514350" indent="-514350">
              <a:buFont typeface="+mj-lt"/>
              <a:buAutoNum type="arabicPeriod"/>
            </a:pPr>
            <a:endParaRPr lang="it-IT" dirty="0">
              <a:latin typeface="Congenial Light" panose="02000503040000020004" pitchFamily="2" charset="0"/>
            </a:endParaRPr>
          </a:p>
          <a:p>
            <a:pPr marL="514350" indent="-514350">
              <a:buFont typeface="+mj-lt"/>
              <a:buAutoNum type="arabicPeriod"/>
            </a:pPr>
            <a:endParaRPr lang="it-IT" dirty="0">
              <a:latin typeface="Congenial Light" panose="02000503040000020004" pitchFamily="2" charset="0"/>
            </a:endParaRPr>
          </a:p>
          <a:p>
            <a:pPr marL="514350" indent="-514350">
              <a:buFont typeface="+mj-lt"/>
              <a:buAutoNum type="arabicPeriod"/>
            </a:pPr>
            <a:endParaRPr lang="it-IT" dirty="0">
              <a:latin typeface="Congenial Light" panose="02000503040000020004" pitchFamily="2" charset="0"/>
            </a:endParaRPr>
          </a:p>
          <a:p>
            <a:pPr marL="514350" indent="-514350">
              <a:buFont typeface="+mj-lt"/>
              <a:buAutoNum type="arabicPeriod"/>
            </a:pPr>
            <a:endParaRPr lang="it-IT" dirty="0">
              <a:latin typeface="Congenial Light" panose="02000503040000020004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it-IT" dirty="0">
                <a:latin typeface="Congenial Light" panose="02000503040000020004" pitchFamily="2" charset="0"/>
              </a:rPr>
              <a:t>KNN</a:t>
            </a:r>
          </a:p>
          <a:p>
            <a:endParaRPr lang="it-IT" dirty="0"/>
          </a:p>
        </p:txBody>
      </p:sp>
      <p:pic>
        <p:nvPicPr>
          <p:cNvPr id="14" name="Segnaposto contenuto 10">
            <a:extLst>
              <a:ext uri="{FF2B5EF4-FFF2-40B4-BE49-F238E27FC236}">
                <a16:creationId xmlns:a16="http://schemas.microsoft.com/office/drawing/2014/main" id="{8367F81B-9B5B-3C35-745E-C1B373777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519" y="2329775"/>
            <a:ext cx="9392961" cy="275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476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3B8E60-2B40-A5F4-9C5F-6636C4AA6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Congenial Black" panose="02000503040000020004" pitchFamily="2" charset="0"/>
              </a:rPr>
              <a:t>Final </a:t>
            </a:r>
            <a:r>
              <a:rPr lang="de-DE" dirty="0" err="1">
                <a:latin typeface="Congenial Black" panose="02000503040000020004" pitchFamily="2" charset="0"/>
              </a:rPr>
              <a:t>website</a:t>
            </a:r>
            <a:endParaRPr lang="de-DE" dirty="0">
              <a:latin typeface="Congenial Black" panose="02000503040000020004" pitchFamily="2" charset="0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F37B747-14F5-98D9-6B79-6F4210F16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>
                <a:latin typeface="Congenial Light" panose="02000503040000020004" pitchFamily="2" charset="0"/>
              </a:rPr>
              <a:t>Frontend</a:t>
            </a:r>
            <a:r>
              <a:rPr lang="it-IT" dirty="0">
                <a:latin typeface="Congenial Light" panose="02000503040000020004" pitchFamily="2" charset="0"/>
              </a:rPr>
              <a:t>:</a:t>
            </a:r>
          </a:p>
          <a:p>
            <a:pPr lvl="1"/>
            <a:r>
              <a:rPr lang="it-IT" dirty="0">
                <a:latin typeface="Congenial Light" panose="02000503040000020004" pitchFamily="2" charset="0"/>
              </a:rPr>
              <a:t>React</a:t>
            </a:r>
          </a:p>
          <a:p>
            <a:pPr lvl="1"/>
            <a:r>
              <a:rPr lang="it-IT" dirty="0" err="1">
                <a:latin typeface="Congenial Light" panose="02000503040000020004" pitchFamily="2" charset="0"/>
              </a:rPr>
              <a:t>Search</a:t>
            </a:r>
            <a:r>
              <a:rPr lang="it-IT" dirty="0">
                <a:latin typeface="Congenial Light" panose="02000503040000020004" pitchFamily="2" charset="0"/>
              </a:rPr>
              <a:t> </a:t>
            </a:r>
            <a:r>
              <a:rPr lang="it-IT" dirty="0" err="1">
                <a:latin typeface="Congenial Light" panose="02000503040000020004" pitchFamily="2" charset="0"/>
              </a:rPr>
              <a:t>button</a:t>
            </a:r>
            <a:endParaRPr lang="it-IT" dirty="0">
              <a:latin typeface="Congenial Light" panose="02000503040000020004" pitchFamily="2" charset="0"/>
            </a:endParaRPr>
          </a:p>
          <a:p>
            <a:pPr lvl="1"/>
            <a:r>
              <a:rPr lang="it-IT" dirty="0" err="1">
                <a:latin typeface="Congenial Light" panose="02000503040000020004" pitchFamily="2" charset="0"/>
              </a:rPr>
              <a:t>Submission</a:t>
            </a:r>
            <a:r>
              <a:rPr lang="it-IT" dirty="0">
                <a:latin typeface="Congenial Light" panose="02000503040000020004" pitchFamily="2" charset="0"/>
              </a:rPr>
              <a:t> </a:t>
            </a:r>
            <a:r>
              <a:rPr lang="it-IT" dirty="0" err="1">
                <a:latin typeface="Congenial Light" panose="02000503040000020004" pitchFamily="2" charset="0"/>
              </a:rPr>
              <a:t>button</a:t>
            </a:r>
            <a:endParaRPr lang="it-IT" dirty="0">
              <a:latin typeface="Congenial Light" panose="02000503040000020004" pitchFamily="2" charset="0"/>
            </a:endParaRPr>
          </a:p>
          <a:p>
            <a:pPr lvl="1"/>
            <a:endParaRPr lang="it-IT" dirty="0">
              <a:latin typeface="Congenial Light" panose="02000503040000020004" pitchFamily="2" charset="0"/>
            </a:endParaRPr>
          </a:p>
          <a:p>
            <a:r>
              <a:rPr lang="it-IT" dirty="0" err="1">
                <a:latin typeface="Congenial Light" panose="02000503040000020004" pitchFamily="2" charset="0"/>
              </a:rPr>
              <a:t>Backend</a:t>
            </a:r>
            <a:r>
              <a:rPr lang="it-IT" dirty="0">
                <a:latin typeface="Congenial Light" panose="02000503040000020004" pitchFamily="2" charset="0"/>
              </a:rPr>
              <a:t>:</a:t>
            </a:r>
          </a:p>
          <a:p>
            <a:pPr lvl="1"/>
            <a:r>
              <a:rPr lang="it-IT" dirty="0" err="1">
                <a:latin typeface="Congenial Light" panose="02000503040000020004" pitchFamily="2" charset="0"/>
              </a:rPr>
              <a:t>Flask</a:t>
            </a:r>
            <a:endParaRPr lang="it-IT" dirty="0">
              <a:latin typeface="Congenial Light" panose="02000503040000020004" pitchFamily="2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0CBE6A24-6295-C013-9D66-C8DA674F4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1471" y="681037"/>
            <a:ext cx="6102329" cy="549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966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F4F1D4-52BE-2891-828C-B11AF2EE12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1E75B10-9A86-45D5-3481-214AC2138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magine 3" descr="Immagine che contiene collage, Fotomontaggio, schermata, grafica&#10;&#10;Descrizione generata automaticamente">
            <a:extLst>
              <a:ext uri="{FF2B5EF4-FFF2-40B4-BE49-F238E27FC236}">
                <a16:creationId xmlns:a16="http://schemas.microsoft.com/office/drawing/2014/main" id="{C5E6A48E-5B68-A639-0794-27809C4F324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2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E65C404-A280-3A3F-2F35-9E3C0FBA00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de-DE" sz="6600" dirty="0">
                <a:solidFill>
                  <a:schemeClr val="bg1"/>
                </a:solidFill>
                <a:latin typeface="Congenial Black" panose="020F0502020204030204" pitchFamily="2" charset="0"/>
              </a:rPr>
              <a:t>Final </a:t>
            </a:r>
            <a:r>
              <a:rPr lang="de-DE" sz="6600" dirty="0" err="1">
                <a:solidFill>
                  <a:schemeClr val="bg1"/>
                </a:solidFill>
                <a:latin typeface="Congenial Black" panose="020F0502020204030204" pitchFamily="2" charset="0"/>
              </a:rPr>
              <a:t>product</a:t>
            </a:r>
            <a:r>
              <a:rPr lang="de-DE" sz="6600" dirty="0">
                <a:solidFill>
                  <a:schemeClr val="bg1"/>
                </a:solidFill>
                <a:latin typeface="Congenial Black" panose="020F0502020204030204" pitchFamily="2" charset="0"/>
              </a:rPr>
              <a:t> - </a:t>
            </a:r>
            <a:r>
              <a:rPr lang="de-DE" sz="6600" dirty="0" err="1">
                <a:solidFill>
                  <a:schemeClr val="bg1"/>
                </a:solidFill>
                <a:latin typeface="Congenial Black" panose="020F0502020204030204" pitchFamily="2" charset="0"/>
              </a:rPr>
              <a:t>Moviender</a:t>
            </a:r>
            <a:endParaRPr lang="de-DE" sz="6600" dirty="0">
              <a:solidFill>
                <a:schemeClr val="bg1"/>
              </a:solidFill>
              <a:latin typeface="Congenial Black" panose="020F0502020204030204" pitchFamily="2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67379C1-CA48-59ED-31C8-3C3C978D65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latin typeface="Congenial Light" panose="020F0502020204030204" pitchFamily="2" charset="0"/>
              </a:rPr>
              <a:t>Agile Methods </a:t>
            </a:r>
            <a:r>
              <a:rPr lang="de-DE" dirty="0" err="1">
                <a:solidFill>
                  <a:schemeClr val="bg1"/>
                </a:solidFill>
                <a:latin typeface="Congenial Light" panose="020F0502020204030204" pitchFamily="2" charset="0"/>
              </a:rPr>
              <a:t>for</a:t>
            </a:r>
            <a:r>
              <a:rPr lang="de-DE" dirty="0">
                <a:solidFill>
                  <a:schemeClr val="bg1"/>
                </a:solidFill>
                <a:latin typeface="Congenial Light" panose="020F0502020204030204" pitchFamily="2" charset="0"/>
              </a:rPr>
              <a:t> Data Science</a:t>
            </a:r>
          </a:p>
          <a:p>
            <a:r>
              <a:rPr lang="de-DE" dirty="0">
                <a:solidFill>
                  <a:schemeClr val="bg1"/>
                </a:solidFill>
                <a:latin typeface="Congenial Light" panose="020F0502020204030204" pitchFamily="2" charset="0"/>
              </a:rPr>
              <a:t>Team: A3</a:t>
            </a:r>
          </a:p>
          <a:p>
            <a:r>
              <a:rPr lang="de-DE" dirty="0">
                <a:solidFill>
                  <a:schemeClr val="bg1"/>
                </a:solidFill>
                <a:latin typeface="Congenial Light" panose="020F0502020204030204" pitchFamily="2" charset="0"/>
              </a:rPr>
              <a:t>12/19/2024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BF8F1A2F-6F68-2CD7-C8B7-34C17CF06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2243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riends Sitting On Sofa Watching Tv At Night Stock Footage SBV ...">
            <a:extLst>
              <a:ext uri="{FF2B5EF4-FFF2-40B4-BE49-F238E27FC236}">
                <a16:creationId xmlns:a16="http://schemas.microsoft.com/office/drawing/2014/main" id="{0DDBEAB4-D707-FC20-6223-89DE8ECE12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E78FB73-3182-4328-5159-D2A9BD1B0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Congenial Black" panose="02000503040000020004" pitchFamily="2" charset="0"/>
              </a:rPr>
              <a:t>Product</a:t>
            </a:r>
            <a:r>
              <a:rPr lang="de-DE" dirty="0">
                <a:latin typeface="Congenial Black" panose="02000503040000020004" pitchFamily="2" charset="0"/>
              </a:rPr>
              <a:t> Vision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C2DA0F6-9809-4AD7-2755-6E05B5F38A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de-DE" dirty="0" err="1">
                <a:latin typeface="Congenial Light" panose="02000503040000020004" pitchFamily="2" charset="0"/>
              </a:rPr>
              <a:t>Have</a:t>
            </a:r>
            <a:r>
              <a:rPr lang="de-DE" dirty="0">
                <a:latin typeface="Congenial Light" panose="02000503040000020004" pitchFamily="2" charset="0"/>
              </a:rPr>
              <a:t> </a:t>
            </a:r>
            <a:r>
              <a:rPr lang="de-DE" dirty="0" err="1">
                <a:latin typeface="Congenial Light" panose="02000503040000020004" pitchFamily="2" charset="0"/>
              </a:rPr>
              <a:t>you</a:t>
            </a:r>
            <a:r>
              <a:rPr lang="de-DE" dirty="0">
                <a:latin typeface="Congenial Light" panose="02000503040000020004" pitchFamily="2" charset="0"/>
              </a:rPr>
              <a:t> </a:t>
            </a:r>
            <a:r>
              <a:rPr lang="de-DE" dirty="0" err="1">
                <a:latin typeface="Congenial Light" panose="02000503040000020004" pitchFamily="2" charset="0"/>
              </a:rPr>
              <a:t>ever</a:t>
            </a:r>
            <a:r>
              <a:rPr lang="de-DE" dirty="0">
                <a:latin typeface="Congenial Light" panose="02000503040000020004" pitchFamily="2" charset="0"/>
              </a:rPr>
              <a:t> </a:t>
            </a:r>
            <a:r>
              <a:rPr lang="de-DE" dirty="0" err="1">
                <a:latin typeface="Congenial Light" panose="02000503040000020004" pitchFamily="2" charset="0"/>
              </a:rPr>
              <a:t>been</a:t>
            </a:r>
            <a:r>
              <a:rPr lang="de-DE" dirty="0">
                <a:latin typeface="Congenial Light" panose="02000503040000020004" pitchFamily="2" charset="0"/>
              </a:rPr>
              <a:t> on a </a:t>
            </a:r>
            <a:r>
              <a:rPr lang="de-DE" dirty="0" err="1">
                <a:latin typeface="Congenial Light" panose="02000503040000020004" pitchFamily="2" charset="0"/>
              </a:rPr>
              <a:t>movie</a:t>
            </a:r>
            <a:r>
              <a:rPr lang="de-DE" dirty="0">
                <a:latin typeface="Congenial Light" panose="02000503040000020004" pitchFamily="2" charset="0"/>
              </a:rPr>
              <a:t> </a:t>
            </a:r>
            <a:r>
              <a:rPr lang="de-DE" dirty="0" err="1">
                <a:latin typeface="Congenial Light" panose="02000503040000020004" pitchFamily="2" charset="0"/>
              </a:rPr>
              <a:t>night</a:t>
            </a:r>
            <a:r>
              <a:rPr lang="de-DE" dirty="0">
                <a:latin typeface="Congenial Light" panose="02000503040000020004" pitchFamily="2" charset="0"/>
              </a:rPr>
              <a:t> but </a:t>
            </a:r>
            <a:r>
              <a:rPr lang="de-DE" dirty="0" err="1">
                <a:latin typeface="Congenial Light" panose="02000503040000020004" pitchFamily="2" charset="0"/>
              </a:rPr>
              <a:t>could</a:t>
            </a:r>
            <a:r>
              <a:rPr lang="de-DE" dirty="0">
                <a:latin typeface="Congenial Light" panose="02000503040000020004" pitchFamily="2" charset="0"/>
              </a:rPr>
              <a:t> not find </a:t>
            </a:r>
            <a:r>
              <a:rPr lang="de-DE" dirty="0" err="1">
                <a:latin typeface="Congenial Light" panose="02000503040000020004" pitchFamily="2" charset="0"/>
              </a:rPr>
              <a:t>the</a:t>
            </a:r>
            <a:r>
              <a:rPr lang="de-DE" dirty="0">
                <a:latin typeface="Congenial Light" panose="02000503040000020004" pitchFamily="2" charset="0"/>
              </a:rPr>
              <a:t> </a:t>
            </a:r>
            <a:r>
              <a:rPr lang="de-DE" dirty="0" err="1">
                <a:latin typeface="Congenial Light" panose="02000503040000020004" pitchFamily="2" charset="0"/>
              </a:rPr>
              <a:t>perfect</a:t>
            </a:r>
            <a:r>
              <a:rPr lang="de-DE" dirty="0">
                <a:latin typeface="Congenial Light" panose="02000503040000020004" pitchFamily="2" charset="0"/>
              </a:rPr>
              <a:t> </a:t>
            </a:r>
            <a:r>
              <a:rPr lang="de-DE" dirty="0" err="1">
                <a:latin typeface="Congenial Light" panose="02000503040000020004" pitchFamily="2" charset="0"/>
              </a:rPr>
              <a:t>movie</a:t>
            </a:r>
            <a:r>
              <a:rPr lang="de-DE" dirty="0">
                <a:latin typeface="Congenial Light" panose="02000503040000020004" pitchFamily="2" charset="0"/>
              </a:rPr>
              <a:t>?</a:t>
            </a:r>
          </a:p>
          <a:p>
            <a:pPr marL="0" indent="0" algn="ctr">
              <a:buNone/>
            </a:pPr>
            <a:endParaRPr lang="de-DE" dirty="0">
              <a:latin typeface="Congenial Light" panose="02000503040000020004" pitchFamily="2" charset="0"/>
            </a:endParaRPr>
          </a:p>
          <a:p>
            <a:pPr marL="0" indent="0" algn="ctr">
              <a:buNone/>
            </a:pPr>
            <a:r>
              <a:rPr lang="de-DE" dirty="0" err="1">
                <a:latin typeface="Congenial Black" panose="02000503040000020004" pitchFamily="2" charset="0"/>
              </a:rPr>
              <a:t>Moviender</a:t>
            </a:r>
            <a:r>
              <a:rPr lang="de-DE" dirty="0">
                <a:latin typeface="Congenial Black" panose="02000503040000020004" pitchFamily="2" charset="0"/>
              </a:rPr>
              <a:t> </a:t>
            </a:r>
            <a:r>
              <a:rPr lang="de-DE" dirty="0" err="1">
                <a:latin typeface="Congenial Black" panose="02000503040000020004" pitchFamily="2" charset="0"/>
              </a:rPr>
              <a:t>is</a:t>
            </a:r>
            <a:r>
              <a:rPr lang="de-DE" dirty="0">
                <a:latin typeface="Congenial Black" panose="02000503040000020004" pitchFamily="2" charset="0"/>
              </a:rPr>
              <a:t> </a:t>
            </a:r>
            <a:r>
              <a:rPr lang="de-DE" dirty="0" err="1">
                <a:latin typeface="Congenial Black" panose="02000503040000020004" pitchFamily="2" charset="0"/>
              </a:rPr>
              <a:t>the</a:t>
            </a:r>
            <a:r>
              <a:rPr lang="de-DE" dirty="0">
                <a:latin typeface="Congenial Black" panose="02000503040000020004" pitchFamily="2" charset="0"/>
              </a:rPr>
              <a:t> </a:t>
            </a:r>
            <a:r>
              <a:rPr lang="de-DE" dirty="0" err="1">
                <a:latin typeface="Congenial Black" panose="02000503040000020004" pitchFamily="2" charset="0"/>
              </a:rPr>
              <a:t>solution</a:t>
            </a:r>
            <a:r>
              <a:rPr lang="de-DE" dirty="0">
                <a:latin typeface="Congenial Black" panose="02000503040000020004" pitchFamily="2" charset="0"/>
              </a:rPr>
              <a:t> </a:t>
            </a:r>
            <a:r>
              <a:rPr lang="de-DE" dirty="0" err="1">
                <a:latin typeface="Congenial Black" panose="02000503040000020004" pitchFamily="2" charset="0"/>
              </a:rPr>
              <a:t>for</a:t>
            </a:r>
            <a:r>
              <a:rPr lang="de-DE" dirty="0">
                <a:latin typeface="Congenial Black" panose="02000503040000020004" pitchFamily="2" charset="0"/>
              </a:rPr>
              <a:t> </a:t>
            </a:r>
            <a:r>
              <a:rPr lang="de-DE" dirty="0" err="1">
                <a:latin typeface="Congenial Black" panose="02000503040000020004" pitchFamily="2" charset="0"/>
              </a:rPr>
              <a:t>you</a:t>
            </a:r>
            <a:r>
              <a:rPr lang="de-DE" dirty="0">
                <a:latin typeface="Congenial Black" panose="02000503040000020004" pitchFamily="2" charset="0"/>
              </a:rPr>
              <a:t>! </a:t>
            </a:r>
            <a:r>
              <a:rPr lang="de-DE" dirty="0">
                <a:latin typeface="Congenial Light" panose="02000503040000020004" pitchFamily="2" charset="0"/>
              </a:rPr>
              <a:t>An </a:t>
            </a:r>
            <a:r>
              <a:rPr lang="de-DE" u="sng" dirty="0">
                <a:latin typeface="Congenial Light" panose="02000503040000020004" pitchFamily="2" charset="0"/>
              </a:rPr>
              <a:t>easy-</a:t>
            </a:r>
            <a:r>
              <a:rPr lang="de-DE" u="sng" dirty="0" err="1">
                <a:latin typeface="Congenial Light" panose="02000503040000020004" pitchFamily="2" charset="0"/>
              </a:rPr>
              <a:t>to</a:t>
            </a:r>
            <a:r>
              <a:rPr lang="de-DE" u="sng" dirty="0">
                <a:latin typeface="Congenial Light" panose="02000503040000020004" pitchFamily="2" charset="0"/>
              </a:rPr>
              <a:t>-</a:t>
            </a:r>
            <a:r>
              <a:rPr lang="de-DE" u="sng" dirty="0" err="1">
                <a:latin typeface="Congenial Light" panose="02000503040000020004" pitchFamily="2" charset="0"/>
              </a:rPr>
              <a:t>use</a:t>
            </a:r>
            <a:r>
              <a:rPr lang="de-DE" dirty="0">
                <a:latin typeface="Congenial Light" panose="02000503040000020004" pitchFamily="2" charset="0"/>
              </a:rPr>
              <a:t> and </a:t>
            </a:r>
            <a:r>
              <a:rPr lang="de-DE" u="sng" dirty="0" err="1">
                <a:latin typeface="Congenial Light" panose="02000503040000020004" pitchFamily="2" charset="0"/>
              </a:rPr>
              <a:t>interactive</a:t>
            </a:r>
            <a:r>
              <a:rPr lang="de-DE" dirty="0">
                <a:latin typeface="Congenial Light" panose="02000503040000020004" pitchFamily="2" charset="0"/>
              </a:rPr>
              <a:t> </a:t>
            </a:r>
            <a:r>
              <a:rPr lang="de-DE" dirty="0" err="1">
                <a:latin typeface="Congenial Light" panose="02000503040000020004" pitchFamily="2" charset="0"/>
              </a:rPr>
              <a:t>website</a:t>
            </a:r>
            <a:r>
              <a:rPr lang="de-DE" dirty="0">
                <a:latin typeface="Congenial Light" panose="02000503040000020004" pitchFamily="2" charset="0"/>
              </a:rPr>
              <a:t> </a:t>
            </a:r>
            <a:r>
              <a:rPr lang="de-DE" dirty="0" err="1">
                <a:latin typeface="Congenial Light" panose="02000503040000020004" pitchFamily="2" charset="0"/>
              </a:rPr>
              <a:t>that</a:t>
            </a:r>
            <a:r>
              <a:rPr lang="de-DE" dirty="0">
                <a:latin typeface="Congenial Light" panose="02000503040000020004" pitchFamily="2" charset="0"/>
              </a:rPr>
              <a:t> </a:t>
            </a:r>
            <a:r>
              <a:rPr lang="de-DE" u="sng" dirty="0" err="1">
                <a:latin typeface="Congenial Light" panose="02000503040000020004" pitchFamily="2" charset="0"/>
              </a:rPr>
              <a:t>always</a:t>
            </a:r>
            <a:r>
              <a:rPr lang="de-DE" dirty="0">
                <a:latin typeface="Congenial Light" panose="02000503040000020004" pitchFamily="2" charset="0"/>
              </a:rPr>
              <a:t> </a:t>
            </a:r>
            <a:r>
              <a:rPr lang="de-DE" dirty="0" err="1">
                <a:latin typeface="Congenial Light" panose="02000503040000020004" pitchFamily="2" charset="0"/>
              </a:rPr>
              <a:t>recommends</a:t>
            </a:r>
            <a:r>
              <a:rPr lang="de-DE" dirty="0">
                <a:latin typeface="Congenial Light" panose="02000503040000020004" pitchFamily="2" charset="0"/>
              </a:rPr>
              <a:t> </a:t>
            </a:r>
            <a:r>
              <a:rPr lang="de-DE" dirty="0" err="1">
                <a:latin typeface="Congenial Light" panose="02000503040000020004" pitchFamily="2" charset="0"/>
              </a:rPr>
              <a:t>you</a:t>
            </a:r>
            <a:r>
              <a:rPr lang="de-DE" dirty="0">
                <a:latin typeface="Congenial Light" panose="02000503040000020004" pitchFamily="2" charset="0"/>
              </a:rPr>
              <a:t> </a:t>
            </a:r>
            <a:r>
              <a:rPr lang="de-DE" dirty="0" err="1">
                <a:latin typeface="Congenial Light" panose="02000503040000020004" pitchFamily="2" charset="0"/>
              </a:rPr>
              <a:t>the</a:t>
            </a:r>
            <a:r>
              <a:rPr lang="de-DE" dirty="0">
                <a:latin typeface="Congenial Light" panose="02000503040000020004" pitchFamily="2" charset="0"/>
              </a:rPr>
              <a:t> </a:t>
            </a:r>
            <a:r>
              <a:rPr lang="de-DE" u="sng" dirty="0" err="1">
                <a:latin typeface="Congenial Light" panose="02000503040000020004" pitchFamily="2" charset="0"/>
              </a:rPr>
              <a:t>perfect</a:t>
            </a:r>
            <a:r>
              <a:rPr lang="de-DE" u="sng" dirty="0">
                <a:latin typeface="Congenial Light" panose="02000503040000020004" pitchFamily="2" charset="0"/>
              </a:rPr>
              <a:t> </a:t>
            </a:r>
            <a:r>
              <a:rPr lang="de-DE" u="sng" dirty="0" err="1">
                <a:latin typeface="Congenial Light" panose="02000503040000020004" pitchFamily="2" charset="0"/>
              </a:rPr>
              <a:t>movie</a:t>
            </a:r>
            <a:r>
              <a:rPr lang="de-DE" dirty="0">
                <a:latin typeface="Congenial Light" panose="02000503040000020004" pitchFamily="2" charset="0"/>
              </a:rPr>
              <a:t> </a:t>
            </a:r>
            <a:r>
              <a:rPr lang="de-DE" dirty="0" err="1">
                <a:latin typeface="Congenial Light" panose="02000503040000020004" pitchFamily="2" charset="0"/>
              </a:rPr>
              <a:t>for</a:t>
            </a:r>
            <a:r>
              <a:rPr lang="de-DE" dirty="0">
                <a:latin typeface="Congenial Light" panose="02000503040000020004" pitchFamily="2" charset="0"/>
              </a:rPr>
              <a:t> </a:t>
            </a:r>
            <a:r>
              <a:rPr lang="de-DE" dirty="0" err="1">
                <a:latin typeface="Congenial Light" panose="02000503040000020004" pitchFamily="2" charset="0"/>
              </a:rPr>
              <a:t>your</a:t>
            </a:r>
            <a:r>
              <a:rPr lang="de-DE" dirty="0">
                <a:latin typeface="Congenial Light" panose="02000503040000020004" pitchFamily="2" charset="0"/>
              </a:rPr>
              <a:t> </a:t>
            </a:r>
            <a:r>
              <a:rPr lang="de-DE" dirty="0" err="1">
                <a:latin typeface="Congenial Light" panose="02000503040000020004" pitchFamily="2" charset="0"/>
              </a:rPr>
              <a:t>occasion</a:t>
            </a:r>
            <a:r>
              <a:rPr lang="de-DE" dirty="0">
                <a:latin typeface="Congenial Light" panose="02000503040000020004" pitchFamily="2" charset="0"/>
              </a:rPr>
              <a:t>.</a:t>
            </a:r>
            <a:endParaRPr lang="de-DE" dirty="0">
              <a:latin typeface="Congenial Black" panose="02000503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407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57DBB0-F697-69C4-F6A3-F1B401DDE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195339-B16C-C7A5-68B7-C2AD805DD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Congenial Black" panose="02000503040000020004" pitchFamily="2" charset="0"/>
              </a:rPr>
              <a:t>Product</a:t>
            </a:r>
            <a:r>
              <a:rPr lang="de-DE" dirty="0">
                <a:latin typeface="Congenial Black" panose="02000503040000020004" pitchFamily="2" charset="0"/>
              </a:rPr>
              <a:t> Backlog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D12F01B-072F-C2B0-5A7D-57DAEC98FB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>
              <a:latin typeface="Congenial Light" panose="02000503040000020004" pitchFamily="2" charset="0"/>
            </a:endParaRPr>
          </a:p>
        </p:txBody>
      </p:sp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82C3ADD9-23A3-C44A-AB44-228335B1E1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7634480"/>
              </p:ext>
            </p:extLst>
          </p:nvPr>
        </p:nvGraphicFramePr>
        <p:xfrm>
          <a:off x="1784350" y="2322989"/>
          <a:ext cx="8623300" cy="3356610"/>
        </p:xfrm>
        <a:graphic>
          <a:graphicData uri="http://schemas.openxmlformats.org/drawingml/2006/table">
            <a:tbl>
              <a:tblPr/>
              <a:tblGrid>
                <a:gridCol w="622300">
                  <a:extLst>
                    <a:ext uri="{9D8B030D-6E8A-4147-A177-3AD203B41FA5}">
                      <a16:colId xmlns:a16="http://schemas.microsoft.com/office/drawing/2014/main" val="3587592130"/>
                    </a:ext>
                  </a:extLst>
                </a:gridCol>
                <a:gridCol w="2692400">
                  <a:extLst>
                    <a:ext uri="{9D8B030D-6E8A-4147-A177-3AD203B41FA5}">
                      <a16:colId xmlns:a16="http://schemas.microsoft.com/office/drawing/2014/main" val="3056656950"/>
                    </a:ext>
                  </a:extLst>
                </a:gridCol>
                <a:gridCol w="736600">
                  <a:extLst>
                    <a:ext uri="{9D8B030D-6E8A-4147-A177-3AD203B41FA5}">
                      <a16:colId xmlns:a16="http://schemas.microsoft.com/office/drawing/2014/main" val="1536385070"/>
                    </a:ext>
                  </a:extLst>
                </a:gridCol>
                <a:gridCol w="622300">
                  <a:extLst>
                    <a:ext uri="{9D8B030D-6E8A-4147-A177-3AD203B41FA5}">
                      <a16:colId xmlns:a16="http://schemas.microsoft.com/office/drawing/2014/main" val="2394412280"/>
                    </a:ext>
                  </a:extLst>
                </a:gridCol>
                <a:gridCol w="622300">
                  <a:extLst>
                    <a:ext uri="{9D8B030D-6E8A-4147-A177-3AD203B41FA5}">
                      <a16:colId xmlns:a16="http://schemas.microsoft.com/office/drawing/2014/main" val="3919029126"/>
                    </a:ext>
                  </a:extLst>
                </a:gridCol>
                <a:gridCol w="622300">
                  <a:extLst>
                    <a:ext uri="{9D8B030D-6E8A-4147-A177-3AD203B41FA5}">
                      <a16:colId xmlns:a16="http://schemas.microsoft.com/office/drawing/2014/main" val="627787912"/>
                    </a:ext>
                  </a:extLst>
                </a:gridCol>
                <a:gridCol w="2705100">
                  <a:extLst>
                    <a:ext uri="{9D8B030D-6E8A-4147-A177-3AD203B41FA5}">
                      <a16:colId xmlns:a16="http://schemas.microsoft.com/office/drawing/2014/main" val="2032303149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Story ID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Story name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Status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Size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Sprint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Priority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t-IT" sz="1000" b="1" i="0" u="none" strike="noStrike">
                          <a:effectLst/>
                          <a:latin typeface="Arial" panose="020B0604020202020204" pitchFamily="34" charset="0"/>
                        </a:rPr>
                        <a:t>Comments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0768667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 dirty="0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t-IT" sz="1000" b="0" i="0" u="none" strike="noStrike" dirty="0" err="1">
                          <a:effectLst/>
                          <a:latin typeface="Arial" panose="020B0604020202020204" pitchFamily="34" charset="0"/>
                        </a:rPr>
                        <a:t>Understand</a:t>
                      </a:r>
                      <a:r>
                        <a:rPr lang="it-IT" sz="1000" b="0" i="0" u="none" strike="noStrike" dirty="0">
                          <a:effectLst/>
                          <a:latin typeface="Arial" panose="020B0604020202020204" pitchFamily="34" charset="0"/>
                        </a:rPr>
                        <a:t> the data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 dirty="0" err="1">
                          <a:effectLst/>
                          <a:latin typeface="Arial" panose="020B0604020202020204" pitchFamily="34" charset="0"/>
                        </a:rPr>
                        <a:t>Done</a:t>
                      </a:r>
                      <a:endParaRPr lang="it-IT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 dirty="0"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 dirty="0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We'd like to have a better comprehension of the data in order to define the best model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1374184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Prototype of website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Done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First version of our final product that we'll show to our inverstors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5175733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15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t-IT" sz="1000" b="0" i="0" u="none" strike="noStrike" dirty="0" err="1">
                          <a:effectLst/>
                          <a:latin typeface="Arial" panose="020B0604020202020204" pitchFamily="34" charset="0"/>
                        </a:rPr>
                        <a:t>Define</a:t>
                      </a:r>
                      <a:r>
                        <a:rPr lang="it-IT" sz="1000" b="0" i="0" u="none" strike="noStrike" dirty="0">
                          <a:effectLst/>
                          <a:latin typeface="Arial" panose="020B0604020202020204" pitchFamily="34" charset="0"/>
                        </a:rPr>
                        <a:t> user </a:t>
                      </a:r>
                      <a:r>
                        <a:rPr lang="it-IT" sz="1000" b="0" i="0" u="none" strike="noStrike" dirty="0" err="1">
                          <a:effectLst/>
                          <a:latin typeface="Arial" panose="020B0604020202020204" pitchFamily="34" charset="0"/>
                        </a:rPr>
                        <a:t>profiles</a:t>
                      </a:r>
                      <a:endParaRPr lang="it-IT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Planned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40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Basic (free) and premium (subscription)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688216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16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ltUpDiag">
                      <a:fgClr>
                        <a:srgbClr val="FF0000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Create an app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ltUpDiag">
                      <a:fgClr>
                        <a:srgbClr val="FF0000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Removed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ltUpDiag">
                      <a:fgClr>
                        <a:srgbClr val="FF0000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ltUpDiag">
                      <a:fgClr>
                        <a:srgbClr val="FF0000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ltUpDiag">
                      <a:fgClr>
                        <a:srgbClr val="FF0000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ltUpDiag">
                      <a:fgClr>
                        <a:srgbClr val="FF0000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Adapt to website to a mobile device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ltUpDiag">
                      <a:fgClr>
                        <a:srgbClr val="FF0000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741128005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17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ltUpDiag">
                      <a:fgClr>
                        <a:srgbClr val="FF0000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Update data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ltUpDiag">
                      <a:fgClr>
                        <a:srgbClr val="FF0000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Removed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ltUpDiag">
                      <a:fgClr>
                        <a:srgbClr val="FF0000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ltUpDiag">
                      <a:fgClr>
                        <a:srgbClr val="FF0000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ltUpDiag">
                      <a:fgClr>
                        <a:srgbClr val="FF0000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ltUpDiag">
                      <a:fgClr>
                        <a:srgbClr val="FF0000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Post-evaluation of the movie done by the user to update the distance of the movie wrt the others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ltUpDiag">
                      <a:fgClr>
                        <a:srgbClr val="FF0000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966831107"/>
                  </a:ext>
                </a:extLst>
              </a:tr>
              <a:tr h="333375"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19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Market research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Done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How much our users would like to pay for the subscription to the website?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8813891"/>
                  </a:ext>
                </a:extLst>
              </a:tr>
              <a:tr h="333375"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18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ltUpDiag">
                      <a:fgClr>
                        <a:srgbClr val="FF0000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Add links to the website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ltUpDiag">
                      <a:fgClr>
                        <a:srgbClr val="FF0000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Removed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ltUpDiag">
                      <a:fgClr>
                        <a:srgbClr val="FF0000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ltUpDiag">
                      <a:fgClr>
                        <a:srgbClr val="FF0000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ltUpDiag">
                      <a:fgClr>
                        <a:srgbClr val="FF0000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ltUpDiag">
                      <a:fgClr>
                        <a:srgbClr val="FF0000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effectLst/>
                          <a:latin typeface="Arial" panose="020B0604020202020204" pitchFamily="34" charset="0"/>
                        </a:rPr>
                        <a:t>Add the links to the biggest streaming website in which the user can find the suggested movie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ltUpDiag">
                      <a:fgClr>
                        <a:srgbClr val="FF0000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275486816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 dirty="0">
                          <a:effectLst/>
                          <a:latin typeface="Arial" panose="020B0604020202020204" pitchFamily="34" charset="0"/>
                        </a:rPr>
                        <a:t>20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t-IT" sz="1000" b="0" i="0" u="none" strike="noStrike" dirty="0">
                          <a:effectLst/>
                          <a:latin typeface="Arial" panose="020B0604020202020204" pitchFamily="34" charset="0"/>
                        </a:rPr>
                        <a:t>Build the model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Done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30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 dirty="0"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Output: list of the 5 most similar movies to the ones </a:t>
                      </a:r>
                      <a:r>
                        <a:rPr lang="en-US" sz="1000" b="0" i="0" u="none" strike="noStrike" dirty="0" err="1">
                          <a:effectLst/>
                          <a:latin typeface="Arial" panose="020B0604020202020204" pitchFamily="34" charset="0"/>
                        </a:rPr>
                        <a:t>inputed</a:t>
                      </a:r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by the user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3046787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21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Build the website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Done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26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We need an architecture to store the input data from the user, per user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9413411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 dirty="0">
                          <a:effectLst/>
                          <a:latin typeface="Arial" panose="020B0604020202020204" pitchFamily="34" charset="0"/>
                        </a:rPr>
                        <a:t>22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wdDnDiag">
                      <a:fgClr>
                        <a:srgbClr val="CCFFCC"/>
                      </a:fgClr>
                      <a:bgClr>
                        <a:srgbClr val="92D050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Filter the movie by the genre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wdDnDiag">
                      <a:fgClr>
                        <a:srgbClr val="CCFFCC"/>
                      </a:fgClr>
                      <a:bgClr>
                        <a:srgbClr val="92D050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 dirty="0" err="1">
                          <a:effectLst/>
                          <a:latin typeface="Arial" panose="020B0604020202020204" pitchFamily="34" charset="0"/>
                        </a:rPr>
                        <a:t>Done</a:t>
                      </a:r>
                      <a:endParaRPr lang="it-IT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wdDnDiag">
                      <a:fgClr>
                        <a:srgbClr val="CCFFCC"/>
                      </a:fgClr>
                      <a:bgClr>
                        <a:srgbClr val="92D050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20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wdDnDiag">
                      <a:fgClr>
                        <a:srgbClr val="CCFFCC"/>
                      </a:fgClr>
                      <a:bgClr>
                        <a:srgbClr val="92D050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wdDnDiag">
                      <a:fgClr>
                        <a:srgbClr val="CCFFCC"/>
                      </a:fgClr>
                      <a:bgClr>
                        <a:srgbClr val="92D050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000" b="0" i="0" u="none" strike="noStrike" dirty="0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wdDnDiag">
                      <a:fgClr>
                        <a:srgbClr val="CCFFCC"/>
                      </a:fgClr>
                      <a:bgClr>
                        <a:srgbClr val="92D050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We will suggest the movies to our users based on the genre that </a:t>
                      </a:r>
                      <a:r>
                        <a:rPr lang="en-US" sz="1000" b="0" i="0" u="none" strike="noStrike" dirty="0" err="1">
                          <a:effectLst/>
                          <a:latin typeface="Arial" panose="020B0604020202020204" pitchFamily="34" charset="0"/>
                        </a:rPr>
                        <a:t>the'll</a:t>
                      </a:r>
                      <a:r>
                        <a:rPr lang="en-US" sz="1000" b="0" i="0" u="none" strike="noStrike" dirty="0">
                          <a:effectLst/>
                          <a:latin typeface="Arial" panose="020B0604020202020204" pitchFamily="34" charset="0"/>
                        </a:rPr>
                        <a:t> select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wdDnDiag">
                      <a:fgClr>
                        <a:srgbClr val="CCFFCC"/>
                      </a:fgClr>
                      <a:bgClr>
                        <a:srgbClr val="92D050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6859546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535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E02878-58CD-BBA5-EC3A-D08DE56B8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0FAAFC-3FCB-B5A1-FF2C-588BA129D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Congenial Black" panose="02000503040000020004" pitchFamily="2" charset="0"/>
              </a:rPr>
              <a:t>Methodology</a:t>
            </a:r>
            <a:endParaRPr lang="de-DE" dirty="0">
              <a:latin typeface="Congenial Black" panose="02000503040000020004" pitchFamily="2" charset="0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635C3E0-1507-6869-0F55-7FB444D6E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>
                <a:latin typeface="Congenial Light" panose="02000503040000020004" pitchFamily="2" charset="0"/>
              </a:rPr>
              <a:t>Github</a:t>
            </a:r>
            <a:r>
              <a:rPr lang="it-IT" dirty="0">
                <a:latin typeface="Congenial Light" panose="02000503040000020004" pitchFamily="2" charset="0"/>
              </a:rPr>
              <a:t>:</a:t>
            </a:r>
          </a:p>
          <a:p>
            <a:pPr lvl="1"/>
            <a:endParaRPr lang="it-IT" dirty="0">
              <a:latin typeface="Congenial Light" panose="02000503040000020004" pitchFamily="2" charset="0"/>
            </a:endParaRPr>
          </a:p>
          <a:p>
            <a:endParaRPr lang="it-IT" dirty="0">
              <a:latin typeface="Congenial Light" panose="02000503040000020004" pitchFamily="2" charset="0"/>
            </a:endParaRPr>
          </a:p>
          <a:p>
            <a:endParaRPr lang="it-IT" dirty="0">
              <a:latin typeface="Congenial Light" panose="02000503040000020004" pitchFamily="2" charset="0"/>
            </a:endParaRPr>
          </a:p>
          <a:p>
            <a:endParaRPr lang="it-IT" dirty="0">
              <a:latin typeface="Congenial Light" panose="02000503040000020004" pitchFamily="2" charset="0"/>
            </a:endParaRPr>
          </a:p>
          <a:p>
            <a:endParaRPr lang="it-IT" dirty="0">
              <a:latin typeface="Congenial Light" panose="02000503040000020004" pitchFamily="2" charset="0"/>
            </a:endParaRPr>
          </a:p>
          <a:p>
            <a:endParaRPr lang="it-IT" dirty="0">
              <a:latin typeface="Congenial Light" panose="02000503040000020004" pitchFamily="2" charset="0"/>
            </a:endParaRPr>
          </a:p>
          <a:p>
            <a:r>
              <a:rPr lang="it-IT" dirty="0">
                <a:latin typeface="Congenial Light" panose="02000503040000020004" pitchFamily="2" charset="0"/>
              </a:rPr>
              <a:t>Excel </a:t>
            </a:r>
            <a:r>
              <a:rPr lang="it-IT" dirty="0" err="1">
                <a:latin typeface="Congenial Light" panose="02000503040000020004" pitchFamily="2" charset="0"/>
              </a:rPr>
              <a:t>sheet</a:t>
            </a:r>
            <a:endParaRPr lang="it-IT" dirty="0">
              <a:latin typeface="Congenial Light" panose="02000503040000020004" pitchFamily="2" charset="0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B1C1B93E-9CCB-FC3C-0BEF-B746DC94FA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0982" y="2287328"/>
            <a:ext cx="7710035" cy="250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057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608649-F241-7A1E-452D-A19D40ED8C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F5579C-D377-38A3-47E7-7ECDAD57F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latin typeface="Congenial Black" panose="02000503040000020004" pitchFamily="2" charset="0"/>
              </a:rPr>
              <a:t>Final product</a:t>
            </a:r>
            <a:endParaRPr lang="de-DE" dirty="0">
              <a:latin typeface="Congenial Black" panose="02000503040000020004" pitchFamily="2" charset="0"/>
            </a:endParaRP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A0CF97F-D92E-5BD7-F07E-C534928C1B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09173" y="1825625"/>
            <a:ext cx="9373653" cy="4351338"/>
          </a:xfrm>
        </p:spPr>
      </p:pic>
    </p:spTree>
    <p:extLst>
      <p:ext uri="{BB962C8B-B14F-4D97-AF65-F5344CB8AC3E}">
        <p14:creationId xmlns:p14="http://schemas.microsoft.com/office/powerpoint/2010/main" val="4960126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814</Words>
  <Application>Microsoft Office PowerPoint</Application>
  <PresentationFormat>Widescreen</PresentationFormat>
  <Paragraphs>279</Paragraphs>
  <Slides>10</Slides>
  <Notes>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7" baseType="lpstr">
      <vt:lpstr>Aptos</vt:lpstr>
      <vt:lpstr>Arial</vt:lpstr>
      <vt:lpstr>Calibri</vt:lpstr>
      <vt:lpstr>Calibri Light</vt:lpstr>
      <vt:lpstr>Congenial Black</vt:lpstr>
      <vt:lpstr>Congenial Light</vt:lpstr>
      <vt:lpstr>Office</vt:lpstr>
      <vt:lpstr>Sprint 3 - Moviender</vt:lpstr>
      <vt:lpstr>Summary</vt:lpstr>
      <vt:lpstr>Final model</vt:lpstr>
      <vt:lpstr>Final website</vt:lpstr>
      <vt:lpstr>Final product - Moviender</vt:lpstr>
      <vt:lpstr>Product Vision</vt:lpstr>
      <vt:lpstr>Product Backlog</vt:lpstr>
      <vt:lpstr>Methodology</vt:lpstr>
      <vt:lpstr>Final product</vt:lpstr>
      <vt:lpstr>Let‘s revolutionise movie nights together!  Moviender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Tom Feldhausen</dc:creator>
  <cp:lastModifiedBy>Valentina Bertiato</cp:lastModifiedBy>
  <cp:revision>17</cp:revision>
  <dcterms:created xsi:type="dcterms:W3CDTF">2024-11-14T11:45:06Z</dcterms:created>
  <dcterms:modified xsi:type="dcterms:W3CDTF">2024-12-19T12:37:48Z</dcterms:modified>
</cp:coreProperties>
</file>

<file path=docProps/thumbnail.jpeg>
</file>